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3"/>
  </p:notesMasterIdLst>
  <p:handoutMasterIdLst>
    <p:handoutMasterId r:id="rId14"/>
  </p:handoutMasterIdLst>
  <p:sldIdLst>
    <p:sldId id="256" r:id="rId5"/>
    <p:sldId id="861" r:id="rId6"/>
    <p:sldId id="267" r:id="rId7"/>
    <p:sldId id="270" r:id="rId8"/>
    <p:sldId id="265" r:id="rId9"/>
    <p:sldId id="860" r:id="rId10"/>
    <p:sldId id="268" r:id="rId11"/>
    <p:sldId id="269" r:id="rId12"/>
  </p:sldIdLst>
  <p:sldSz cx="6858000" cy="514350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37E4C3-CB2E-45FE-A1EE-A011B00BCBE4}">
          <p14:sldIdLst>
            <p14:sldId id="256"/>
          </p14:sldIdLst>
        </p14:section>
        <p14:section name="Untitled Section" id="{D663F08E-F518-46D3-9047-0DDB6E7EEFE7}">
          <p14:sldIdLst>
            <p14:sldId id="861"/>
            <p14:sldId id="267"/>
            <p14:sldId id="270"/>
            <p14:sldId id="265"/>
            <p14:sldId id="860"/>
            <p14:sldId id="268"/>
            <p14:sldId id="269"/>
          </p14:sldIdLst>
        </p14:section>
      </p14:sectionLst>
    </p:ex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8DED94-E911-4466-B526-3882EDD5130A}" v="9" dt="2022-12-15T12:37:58.3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84"/>
    <p:restoredTop sz="72653" autoAdjust="0"/>
  </p:normalViewPr>
  <p:slideViewPr>
    <p:cSldViewPr snapToGrid="0" snapToObjects="1" showGuides="1">
      <p:cViewPr varScale="1">
        <p:scale>
          <a:sx n="121" d="100"/>
          <a:sy n="121" d="100"/>
        </p:scale>
        <p:origin x="3080" y="184"/>
      </p:cViewPr>
      <p:guideLst>
        <p:guide orient="horz" pos="1620"/>
        <p:guide pos="216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Wardle" userId="b4ef107b-2e25-402b-bb0c-141cce5e797b" providerId="ADAL" clId="{9B8DED94-E911-4466-B526-3882EDD5130A}"/>
    <pc:docChg chg="undo custSel addSld delSld modSld modSection">
      <pc:chgData name="Claire Wardle" userId="b4ef107b-2e25-402b-bb0c-141cce5e797b" providerId="ADAL" clId="{9B8DED94-E911-4466-B526-3882EDD5130A}" dt="2022-12-15T12:38:09.974" v="954" actId="20577"/>
      <pc:docMkLst>
        <pc:docMk/>
      </pc:docMkLst>
      <pc:sldChg chg="modNotesTx">
        <pc:chgData name="Claire Wardle" userId="b4ef107b-2e25-402b-bb0c-141cce5e797b" providerId="ADAL" clId="{9B8DED94-E911-4466-B526-3882EDD5130A}" dt="2022-12-12T16:10:02.335" v="597" actId="20577"/>
        <pc:sldMkLst>
          <pc:docMk/>
          <pc:sldMk cId="1085801661" sldId="256"/>
        </pc:sldMkLst>
      </pc:sldChg>
      <pc:sldChg chg="modNotesTx">
        <pc:chgData name="Claire Wardle" userId="b4ef107b-2e25-402b-bb0c-141cce5e797b" providerId="ADAL" clId="{9B8DED94-E911-4466-B526-3882EDD5130A}" dt="2022-12-15T12:36:53.825" v="951" actId="20577"/>
        <pc:sldMkLst>
          <pc:docMk/>
          <pc:sldMk cId="1675459285" sldId="267"/>
        </pc:sldMkLst>
      </pc:sldChg>
      <pc:sldChg chg="modSp mod">
        <pc:chgData name="Claire Wardle" userId="b4ef107b-2e25-402b-bb0c-141cce5e797b" providerId="ADAL" clId="{9B8DED94-E911-4466-B526-3882EDD5130A}" dt="2022-12-13T10:28:03.501" v="919" actId="20577"/>
        <pc:sldMkLst>
          <pc:docMk/>
          <pc:sldMk cId="1839297312" sldId="268"/>
        </pc:sldMkLst>
        <pc:spChg chg="mod">
          <ac:chgData name="Claire Wardle" userId="b4ef107b-2e25-402b-bb0c-141cce5e797b" providerId="ADAL" clId="{9B8DED94-E911-4466-B526-3882EDD5130A}" dt="2022-12-13T10:28:03.501" v="919" actId="20577"/>
          <ac:spMkLst>
            <pc:docMk/>
            <pc:sldMk cId="1839297312" sldId="268"/>
            <ac:spMk id="3" creationId="{D037C58A-646F-4563-A4F6-F85A527AF5E4}"/>
          </ac:spMkLst>
        </pc:spChg>
      </pc:sldChg>
      <pc:sldChg chg="modSp mod modNotesTx">
        <pc:chgData name="Claire Wardle" userId="b4ef107b-2e25-402b-bb0c-141cce5e797b" providerId="ADAL" clId="{9B8DED94-E911-4466-B526-3882EDD5130A}" dt="2022-12-12T16:17:12.600" v="674" actId="6549"/>
        <pc:sldMkLst>
          <pc:docMk/>
          <pc:sldMk cId="2041060932" sldId="269"/>
        </pc:sldMkLst>
        <pc:spChg chg="mod">
          <ac:chgData name="Claire Wardle" userId="b4ef107b-2e25-402b-bb0c-141cce5e797b" providerId="ADAL" clId="{9B8DED94-E911-4466-B526-3882EDD5130A}" dt="2022-12-12T16:16:58.703" v="672" actId="20577"/>
          <ac:spMkLst>
            <pc:docMk/>
            <pc:sldMk cId="2041060932" sldId="269"/>
            <ac:spMk id="3" creationId="{BA0BB286-8325-49EF-9618-A244C8B0FC7E}"/>
          </ac:spMkLst>
        </pc:spChg>
      </pc:sldChg>
      <pc:sldChg chg="modSp mod modNotesTx">
        <pc:chgData name="Claire Wardle" userId="b4ef107b-2e25-402b-bb0c-141cce5e797b" providerId="ADAL" clId="{9B8DED94-E911-4466-B526-3882EDD5130A}" dt="2022-12-12T16:13:00.663" v="656" actId="20577"/>
        <pc:sldMkLst>
          <pc:docMk/>
          <pc:sldMk cId="679740987" sldId="270"/>
        </pc:sldMkLst>
        <pc:spChg chg="mod">
          <ac:chgData name="Claire Wardle" userId="b4ef107b-2e25-402b-bb0c-141cce5e797b" providerId="ADAL" clId="{9B8DED94-E911-4466-B526-3882EDD5130A}" dt="2022-12-12T15:57:44.475" v="352" actId="20577"/>
          <ac:spMkLst>
            <pc:docMk/>
            <pc:sldMk cId="679740987" sldId="270"/>
            <ac:spMk id="2" creationId="{8A573CE3-FD1C-4F7E-A127-4769AE013CBE}"/>
          </ac:spMkLst>
        </pc:spChg>
        <pc:graphicFrameChg chg="mod modGraphic">
          <ac:chgData name="Claire Wardle" userId="b4ef107b-2e25-402b-bb0c-141cce5e797b" providerId="ADAL" clId="{9B8DED94-E911-4466-B526-3882EDD5130A}" dt="2022-12-12T16:06:18.933" v="568" actId="20577"/>
          <ac:graphicFrameMkLst>
            <pc:docMk/>
            <pc:sldMk cId="679740987" sldId="270"/>
            <ac:graphicFrameMk id="4" creationId="{EEE38F83-2BFB-404A-B64B-DF72C6E60D34}"/>
          </ac:graphicFrameMkLst>
        </pc:graphicFrameChg>
      </pc:sldChg>
      <pc:sldChg chg="del">
        <pc:chgData name="Claire Wardle" userId="b4ef107b-2e25-402b-bb0c-141cce5e797b" providerId="ADAL" clId="{9B8DED94-E911-4466-B526-3882EDD5130A}" dt="2022-12-12T16:09:05.621" v="581" actId="47"/>
        <pc:sldMkLst>
          <pc:docMk/>
          <pc:sldMk cId="4240959241" sldId="272"/>
        </pc:sldMkLst>
      </pc:sldChg>
      <pc:sldChg chg="modSp mod modNotesTx">
        <pc:chgData name="Claire Wardle" userId="b4ef107b-2e25-402b-bb0c-141cce5e797b" providerId="ADAL" clId="{9B8DED94-E911-4466-B526-3882EDD5130A}" dt="2022-12-15T12:38:09.974" v="954" actId="20577"/>
        <pc:sldMkLst>
          <pc:docMk/>
          <pc:sldMk cId="2256735461" sldId="861"/>
        </pc:sldMkLst>
        <pc:spChg chg="mod">
          <ac:chgData name="Claire Wardle" userId="b4ef107b-2e25-402b-bb0c-141cce5e797b" providerId="ADAL" clId="{9B8DED94-E911-4466-B526-3882EDD5130A}" dt="2022-12-15T12:38:09.974" v="954" actId="20577"/>
          <ac:spMkLst>
            <pc:docMk/>
            <pc:sldMk cId="2256735461" sldId="861"/>
            <ac:spMk id="3" creationId="{254989E0-A802-516D-F65E-C968415530B3}"/>
          </ac:spMkLst>
        </pc:spChg>
      </pc:sldChg>
      <pc:sldChg chg="modSp new del mod">
        <pc:chgData name="Claire Wardle" userId="b4ef107b-2e25-402b-bb0c-141cce5e797b" providerId="ADAL" clId="{9B8DED94-E911-4466-B526-3882EDD5130A}" dt="2022-12-12T16:17:03.727" v="673" actId="47"/>
        <pc:sldMkLst>
          <pc:docMk/>
          <pc:sldMk cId="3172143692" sldId="862"/>
        </pc:sldMkLst>
        <pc:spChg chg="mod">
          <ac:chgData name="Claire Wardle" userId="b4ef107b-2e25-402b-bb0c-141cce5e797b" providerId="ADAL" clId="{9B8DED94-E911-4466-B526-3882EDD5130A}" dt="2022-12-12T16:13:22.471" v="667" actId="20577"/>
          <ac:spMkLst>
            <pc:docMk/>
            <pc:sldMk cId="3172143692" sldId="862"/>
            <ac:spMk id="2" creationId="{A5A91F41-58B8-9532-9BE7-859F409D25C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D622C2-406A-B444-9262-E8053FC331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6787369-8FD9-3E45-B98D-E71BE8DBC9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5A91D6-8414-064D-915B-577F8F28F671}" type="datetimeFigureOut">
              <a:rPr lang="en-US" smtClean="0"/>
              <a:t>12/2/24</a:t>
            </a:fld>
            <a:endParaRPr lang="en-US" dirty="0"/>
          </a:p>
        </p:txBody>
      </p:sp>
      <p:sp>
        <p:nvSpPr>
          <p:cNvPr id="4" name="Footer Placeholder 3">
            <a:extLst>
              <a:ext uri="{FF2B5EF4-FFF2-40B4-BE49-F238E27FC236}">
                <a16:creationId xmlns:a16="http://schemas.microsoft.com/office/drawing/2014/main" id="{9BFF482B-B564-D146-92DE-8138A0F36F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711D7C4-F2EC-2246-9EF0-CAD6B2154F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BF037E-385B-9844-8C63-A30DC27FB082}" type="slidenum">
              <a:rPr lang="en-US" smtClean="0"/>
              <a:t>‹#›</a:t>
            </a:fld>
            <a:endParaRPr lang="en-US" dirty="0"/>
          </a:p>
        </p:txBody>
      </p:sp>
    </p:spTree>
    <p:extLst>
      <p:ext uri="{BB962C8B-B14F-4D97-AF65-F5344CB8AC3E}">
        <p14:creationId xmlns:p14="http://schemas.microsoft.com/office/powerpoint/2010/main" val="37671393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1F5DAE-6E15-7C40-B8BF-B8B4C7F36855}" type="datetimeFigureOut">
              <a:rPr lang="en-US" smtClean="0"/>
              <a:t>12/2/24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308648-CEFD-6947-9EBC-FE1CCD6940F5}" type="slidenum">
              <a:rPr lang="en-US" smtClean="0"/>
              <a:t>‹#›</a:t>
            </a:fld>
            <a:endParaRPr lang="en-US" dirty="0"/>
          </a:p>
        </p:txBody>
      </p:sp>
    </p:spTree>
    <p:extLst>
      <p:ext uri="{BB962C8B-B14F-4D97-AF65-F5344CB8AC3E}">
        <p14:creationId xmlns:p14="http://schemas.microsoft.com/office/powerpoint/2010/main" val="25961197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a:t>
            </a:r>
          </a:p>
          <a:p>
            <a:endParaRPr lang="en-GB" dirty="0"/>
          </a:p>
          <a:p>
            <a:r>
              <a:rPr lang="en-GB" dirty="0"/>
              <a:t>Return to practice agenda supports previous nursing and midwifery registrants to return to the register. </a:t>
            </a:r>
          </a:p>
          <a:p>
            <a:endParaRPr lang="en-GB" dirty="0"/>
          </a:p>
          <a:p>
            <a:r>
              <a:rPr lang="en-GB" dirty="0"/>
              <a:t>Specialist Community public health nurses SCPHN </a:t>
            </a:r>
          </a:p>
          <a:p>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1</a:t>
            </a:fld>
            <a:endParaRPr lang="en-US" dirty="0"/>
          </a:p>
        </p:txBody>
      </p:sp>
    </p:spTree>
    <p:extLst>
      <p:ext uri="{BB962C8B-B14F-4D97-AF65-F5344CB8AC3E}">
        <p14:creationId xmlns:p14="http://schemas.microsoft.com/office/powerpoint/2010/main" val="4076220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Specialist Community public health nurses SCPHN </a:t>
            </a:r>
          </a:p>
        </p:txBody>
      </p:sp>
      <p:sp>
        <p:nvSpPr>
          <p:cNvPr id="4" name="Slide Number Placeholder 3"/>
          <p:cNvSpPr>
            <a:spLocks noGrp="1"/>
          </p:cNvSpPr>
          <p:nvPr>
            <p:ph type="sldNum" sz="quarter" idx="5"/>
          </p:nvPr>
        </p:nvSpPr>
        <p:spPr/>
        <p:txBody>
          <a:bodyPr/>
          <a:lstStyle/>
          <a:p>
            <a:fld id="{C7308648-CEFD-6947-9EBC-FE1CCD6940F5}" type="slidenum">
              <a:rPr lang="en-US" smtClean="0"/>
              <a:t>2</a:t>
            </a:fld>
            <a:endParaRPr lang="en-US" dirty="0"/>
          </a:p>
        </p:txBody>
      </p:sp>
    </p:spTree>
    <p:extLst>
      <p:ext uri="{BB962C8B-B14F-4D97-AF65-F5344CB8AC3E}">
        <p14:creationId xmlns:p14="http://schemas.microsoft.com/office/powerpoint/2010/main" val="1652631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return to register as a SCPHN, Specialist Community Public Health Nursing (this includes school nursing, health visitors, occupational health nursing, and family health nursing) you first need to register as a nurse or midwife. The university will send NMC details at the end of the returners course. NMC then will write to returner and ask them to go online to finish the returner readmission application. This will put returner back on the register as a nurse or a midwife. When they are back on the register, NMC will ask the university to email them to confirm that the return to practice course also covered your SCPHN qualification.</a:t>
            </a:r>
          </a:p>
          <a:p>
            <a:endParaRPr lang="en-GB" dirty="0"/>
          </a:p>
          <a:p>
            <a:pPr marL="228600" indent="-228600">
              <a:buAutoNum type="arabicPeriod"/>
            </a:pPr>
            <a:r>
              <a:rPr lang="en-GB" b="1" dirty="0"/>
              <a:t>Direct admissions</a:t>
            </a:r>
          </a:p>
          <a:p>
            <a:pPr marL="228600" indent="-228600">
              <a:buAutoNum type="arabicPeriod"/>
            </a:pPr>
            <a:endParaRPr lang="en-GB" b="1" dirty="0"/>
          </a:p>
          <a:p>
            <a:pPr marL="0" indent="0">
              <a:buNone/>
            </a:pPr>
            <a:r>
              <a:rPr lang="en-GB" b="1" dirty="0"/>
              <a:t>Registered practice hours of 450 over previous three years or 750 hours over previous five</a:t>
            </a:r>
          </a:p>
          <a:p>
            <a:pPr marL="0" indent="0">
              <a:buNone/>
            </a:pPr>
            <a:r>
              <a:rPr lang="en-GB" b="1" dirty="0"/>
              <a:t>•         35 hours of continuing professional development (CPD) in the last three years         </a:t>
            </a:r>
          </a:p>
          <a:p>
            <a:pPr marL="0" indent="0">
              <a:buNone/>
            </a:pPr>
            <a:endParaRPr lang="en-GB" b="1" dirty="0"/>
          </a:p>
          <a:p>
            <a:r>
              <a:rPr lang="en-GB" b="1" dirty="0"/>
              <a:t>Moving from temporary registration to full registration and you can use hours gained while practising on the temporary register, process a little different -  Most people can apply for readmission through NMC Online and can take up to 6 weeks. </a:t>
            </a:r>
          </a:p>
          <a:p>
            <a:endParaRPr lang="en-GB" b="1" dirty="0"/>
          </a:p>
          <a:p>
            <a:r>
              <a:rPr lang="en-GB" b="1" dirty="0"/>
              <a:t>2. RTP course – Traditional programme and placement model can vary from 3-9 months. Most popular to support SCHFN</a:t>
            </a:r>
          </a:p>
          <a:p>
            <a:endParaRPr lang="en-GB" dirty="0"/>
          </a:p>
          <a:p>
            <a:r>
              <a:rPr lang="en-GB" b="1" dirty="0"/>
              <a:t>3. TOC a computer based test  and practical skills based exam - OSCE. </a:t>
            </a:r>
          </a:p>
          <a:p>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3</a:t>
            </a:fld>
            <a:endParaRPr lang="en-US" dirty="0"/>
          </a:p>
        </p:txBody>
      </p:sp>
    </p:spTree>
    <p:extLst>
      <p:ext uri="{BB962C8B-B14F-4D97-AF65-F5344CB8AC3E}">
        <p14:creationId xmlns:p14="http://schemas.microsoft.com/office/powerpoint/2010/main" val="1712218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Universities that offer return to practice offer specific fields of nursing adult, child, mental health, learning disabilities and health visiting.  </a:t>
            </a:r>
          </a:p>
          <a:p>
            <a:endParaRPr lang="en-GB" dirty="0"/>
          </a:p>
          <a:p>
            <a:r>
              <a:rPr lang="en-GB" dirty="0"/>
              <a:t>Specialist Community Public Health Nursing (this includes school nursing, health visitors, occupational health nursing, and family health nursing)</a:t>
            </a:r>
          </a:p>
          <a:p>
            <a:endParaRPr lang="en-GB" dirty="0"/>
          </a:p>
          <a:p>
            <a:endParaRPr lang="en-GB" dirty="0"/>
          </a:p>
          <a:p>
            <a:r>
              <a:rPr lang="en-GB" dirty="0"/>
              <a:t> All can vary slightly in terms of delivery. Work closely with local employers. </a:t>
            </a:r>
          </a:p>
          <a:p>
            <a:endParaRPr lang="en-GB" dirty="0"/>
          </a:p>
          <a:p>
            <a:r>
              <a:rPr lang="en-GB" dirty="0"/>
              <a:t>Placements are generally found by the university HEE can support if issues or perhaps considered out of area. </a:t>
            </a:r>
          </a:p>
          <a:p>
            <a:endParaRPr lang="en-GB" dirty="0"/>
          </a:p>
          <a:p>
            <a:r>
              <a:rPr lang="en-GB" dirty="0"/>
              <a:t>A minimum of 15 practice hours is required per week, over a minimum of two 7.5 hour shifts per week up to full time hours for the duration of the programme.</a:t>
            </a:r>
          </a:p>
          <a:p>
            <a:endParaRPr lang="en-GB" dirty="0"/>
          </a:p>
          <a:p>
            <a:pPr marL="0" algn="l" rtl="0" eaLnBrk="1" fontAlgn="t" latinLnBrk="0" hangingPunct="1">
              <a:spcBef>
                <a:spcPts val="0"/>
              </a:spcBef>
              <a:spcAft>
                <a:spcPts val="0"/>
              </a:spcAft>
            </a:pPr>
            <a:r>
              <a:rPr lang="en-GB" sz="1200" b="1" i="0" u="none" strike="noStrike" kern="1200" dirty="0">
                <a:solidFill>
                  <a:srgbClr val="FFFFFF"/>
                </a:solidFill>
                <a:effectLst/>
                <a:latin typeface="Arial" panose="020B0604020202020204" pitchFamily="34" charset="0"/>
              </a:rPr>
              <a:t>University of Greenwich *** South East offer Midwifery January</a:t>
            </a:r>
            <a:endParaRPr lang="en-GB" sz="3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GB" sz="1200" b="1" i="0" u="none" strike="noStrike" kern="1200" dirty="0">
                <a:solidFill>
                  <a:srgbClr val="FFFFFF"/>
                </a:solidFill>
                <a:effectLst/>
                <a:latin typeface="Arial" panose="020B0604020202020204" pitchFamily="34" charset="0"/>
              </a:rPr>
              <a:t>Face to Face </a:t>
            </a:r>
            <a:endParaRPr lang="en-GB" sz="3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GB" sz="1200" b="1" i="0" u="none" strike="noStrike" kern="1200" dirty="0">
                <a:solidFill>
                  <a:srgbClr val="FFFFFF"/>
                </a:solidFill>
                <a:effectLst/>
                <a:latin typeface="Arial" panose="020B0604020202020204" pitchFamily="34" charset="0"/>
              </a:rPr>
              <a:t>January </a:t>
            </a:r>
            <a:endParaRPr lang="en-GB" sz="3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GB" sz="1200" b="1" i="0" u="none" strike="noStrike" kern="1200" dirty="0">
                <a:solidFill>
                  <a:srgbClr val="FFFFFF"/>
                </a:solidFill>
                <a:effectLst/>
                <a:latin typeface="Arial" panose="020B0604020202020204" pitchFamily="34" charset="0"/>
              </a:rPr>
              <a:t>K.Pearce@greenwich.ac.uk</a:t>
            </a:r>
            <a:endParaRPr lang="en-GB" sz="3200" b="0" i="0" u="none" strike="noStrike" dirty="0">
              <a:effectLst/>
              <a:latin typeface="Arial" panose="020B0604020202020204" pitchFamily="34"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4</a:t>
            </a:fld>
            <a:endParaRPr lang="en-US" dirty="0"/>
          </a:p>
        </p:txBody>
      </p:sp>
    </p:spTree>
    <p:extLst>
      <p:ext uri="{BB962C8B-B14F-4D97-AF65-F5344CB8AC3E}">
        <p14:creationId xmlns:p14="http://schemas.microsoft.com/office/powerpoint/2010/main" val="819186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TOC - Objective Structured Clinical Examination (OSCE)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Launched in January 2020 for RTP, Funded by HEE The </a:t>
            </a:r>
            <a:r>
              <a:rPr lang="en-GB" dirty="0" err="1"/>
              <a:t>ToC</a:t>
            </a:r>
            <a:r>
              <a:rPr lang="en-GB" dirty="0"/>
              <a:t> does not require you to attend a university, or a clinical placement, and could potentially offer a quicker route back to practice – ideal if you are only out of clinical practice for a short while. 6-8 weeks to prepare 14 different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 practical test made up of 10 different stations. Four stations will be linked together around a scenario: one station for assessment, planning, implementation, and evaluation, four stations to test skills, and two stations to assess the candidate's values and behaviours and evidence-based practice.</a:t>
            </a:r>
          </a:p>
          <a:p>
            <a:endParaRPr lang="en-GB" dirty="0"/>
          </a:p>
          <a:p>
            <a:endParaRPr lang="en-GB" dirty="0"/>
          </a:p>
          <a:p>
            <a:r>
              <a:rPr lang="en-GB" u="sng" dirty="0"/>
              <a:t>NMC Test centres currently in SE - Oxford,/Swindon, Northampton and N Ireland </a:t>
            </a:r>
          </a:p>
          <a:p>
            <a:endParaRPr lang="en-GB" dirty="0"/>
          </a:p>
          <a:p>
            <a:endParaRPr lang="en-GB" dirty="0"/>
          </a:p>
          <a:p>
            <a:r>
              <a:rPr lang="en-GB" dirty="0"/>
              <a:t>CBT – computer based test The multiple-choice computer based theoretical test (known as the CBT) is split into two parts. Part A will cover numeracy and Part B will cover clinical questions.</a:t>
            </a:r>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5</a:t>
            </a:fld>
            <a:endParaRPr lang="en-US" dirty="0"/>
          </a:p>
        </p:txBody>
      </p:sp>
    </p:spTree>
    <p:extLst>
      <p:ext uri="{BB962C8B-B14F-4D97-AF65-F5344CB8AC3E}">
        <p14:creationId xmlns:p14="http://schemas.microsoft.com/office/powerpoint/2010/main" val="2497901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the voluntary route, you are not paid whilst you are on your return training, so you will not receive a salary during your placement, but you will receive a £1000 bursary from HEE South East. The benefit of this option is that you can maintain your current financial situation – crucial if you are on benefits, or have another job. This is paid via the university normally</a:t>
            </a:r>
          </a:p>
          <a:p>
            <a:endParaRPr lang="en-GB" dirty="0"/>
          </a:p>
          <a:p>
            <a:r>
              <a:rPr lang="en-GB" dirty="0"/>
              <a:t>With the paid/employer-led route, supported to undertake the programme and could be paid a Band 3 and 4 role. These roles are advertised on NHS jobs. </a:t>
            </a:r>
          </a:p>
          <a:p>
            <a:endParaRPr lang="en-GB" dirty="0"/>
          </a:p>
          <a:p>
            <a:r>
              <a:rPr lang="en-GB" dirty="0"/>
              <a:t>You will find  a mixture of these models and what we can try and do is to try and support you to find the best return route for you</a:t>
            </a:r>
          </a:p>
          <a:p>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6</a:t>
            </a:fld>
            <a:endParaRPr lang="en-US" dirty="0"/>
          </a:p>
        </p:txBody>
      </p:sp>
    </p:spTree>
    <p:extLst>
      <p:ext uri="{BB962C8B-B14F-4D97-AF65-F5344CB8AC3E}">
        <p14:creationId xmlns:p14="http://schemas.microsoft.com/office/powerpoint/2010/main" val="3884261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7</a:t>
            </a:fld>
            <a:endParaRPr lang="en-US" dirty="0"/>
          </a:p>
        </p:txBody>
      </p:sp>
    </p:spTree>
    <p:extLst>
      <p:ext uri="{BB962C8B-B14F-4D97-AF65-F5344CB8AC3E}">
        <p14:creationId xmlns:p14="http://schemas.microsoft.com/office/powerpoint/2010/main" val="190138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contacts and links to further resources</a:t>
            </a:r>
          </a:p>
          <a:p>
            <a:endParaRPr lang="en-GB" dirty="0"/>
          </a:p>
          <a:p>
            <a:endParaRPr lang="en-GB" dirty="0"/>
          </a:p>
          <a:p>
            <a:r>
              <a:rPr lang="en-GB" dirty="0"/>
              <a:t>National nursing Team, and </a:t>
            </a:r>
            <a:r>
              <a:rPr lang="en-GB"/>
              <a:t>website health </a:t>
            </a:r>
            <a:r>
              <a:rPr lang="en-GB" dirty="0"/>
              <a:t>careers and NMC pages. </a:t>
            </a:r>
          </a:p>
        </p:txBody>
      </p:sp>
      <p:sp>
        <p:nvSpPr>
          <p:cNvPr id="4" name="Slide Number Placeholder 3"/>
          <p:cNvSpPr>
            <a:spLocks noGrp="1"/>
          </p:cNvSpPr>
          <p:nvPr>
            <p:ph type="sldNum" sz="quarter" idx="5"/>
          </p:nvPr>
        </p:nvSpPr>
        <p:spPr/>
        <p:txBody>
          <a:bodyPr/>
          <a:lstStyle/>
          <a:p>
            <a:fld id="{C7308648-CEFD-6947-9EBC-FE1CCD6940F5}" type="slidenum">
              <a:rPr lang="en-US" smtClean="0"/>
              <a:t>8</a:t>
            </a:fld>
            <a:endParaRPr lang="en-US" dirty="0"/>
          </a:p>
        </p:txBody>
      </p:sp>
    </p:spTree>
    <p:extLst>
      <p:ext uri="{BB962C8B-B14F-4D97-AF65-F5344CB8AC3E}">
        <p14:creationId xmlns:p14="http://schemas.microsoft.com/office/powerpoint/2010/main" val="1143788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A7E8-7BAC-6649-906A-497A8C475198}"/>
              </a:ext>
            </a:extLst>
          </p:cNvPr>
          <p:cNvSpPr>
            <a:spLocks noGrp="1"/>
          </p:cNvSpPr>
          <p:nvPr>
            <p:ph type="ctrTitle"/>
          </p:nvPr>
        </p:nvSpPr>
        <p:spPr>
          <a:xfrm>
            <a:off x="243257" y="790492"/>
            <a:ext cx="6453554" cy="656492"/>
          </a:xfrm>
        </p:spPr>
        <p:txBody>
          <a:bodyPr anchor="t">
            <a:normAutofit/>
          </a:bodyPr>
          <a:lstStyle>
            <a:lvl1pPr algn="l">
              <a:defRPr sz="2700"/>
            </a:lvl1pPr>
          </a:lstStyle>
          <a:p>
            <a:r>
              <a:rPr lang="en-US" dirty="0"/>
              <a:t>Click to edit Master title style</a:t>
            </a:r>
          </a:p>
        </p:txBody>
      </p:sp>
      <p:sp>
        <p:nvSpPr>
          <p:cNvPr id="3" name="Subtitle 2">
            <a:extLst>
              <a:ext uri="{FF2B5EF4-FFF2-40B4-BE49-F238E27FC236}">
                <a16:creationId xmlns:a16="http://schemas.microsoft.com/office/drawing/2014/main" id="{5F6BB4CB-BC33-0D45-839D-72013BE15246}"/>
              </a:ext>
            </a:extLst>
          </p:cNvPr>
          <p:cNvSpPr>
            <a:spLocks noGrp="1"/>
          </p:cNvSpPr>
          <p:nvPr>
            <p:ph type="subTitle" idx="1"/>
          </p:nvPr>
        </p:nvSpPr>
        <p:spPr>
          <a:xfrm>
            <a:off x="243254" y="3946063"/>
            <a:ext cx="5143500" cy="618392"/>
          </a:xfrm>
        </p:spPr>
        <p:txBody>
          <a:bodyPr/>
          <a:lstStyle>
            <a:lvl1pPr marL="0" indent="0" algn="l">
              <a:buNone/>
              <a:defRPr sz="1350" b="1">
                <a:solidFill>
                  <a:schemeClr val="tx1"/>
                </a:solidFill>
              </a:defRPr>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Click to edit Master subtitle style</a:t>
            </a:r>
          </a:p>
        </p:txBody>
      </p:sp>
      <p:sp>
        <p:nvSpPr>
          <p:cNvPr id="8" name="Triangle 7">
            <a:extLst>
              <a:ext uri="{FF2B5EF4-FFF2-40B4-BE49-F238E27FC236}">
                <a16:creationId xmlns:a16="http://schemas.microsoft.com/office/drawing/2014/main" id="{0C5A6CCC-8F85-4140-86B3-D49D1E685E31}"/>
              </a:ext>
            </a:extLst>
          </p:cNvPr>
          <p:cNvSpPr/>
          <p:nvPr userDrawn="1"/>
        </p:nvSpPr>
        <p:spPr>
          <a:xfrm rot="10800000">
            <a:off x="227282" y="1409921"/>
            <a:ext cx="438665" cy="240204"/>
          </a:xfrm>
          <a:prstGeom prst="triangle">
            <a:avLst>
              <a:gd name="adj" fmla="val 4718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pic>
        <p:nvPicPr>
          <p:cNvPr id="11" name="Picture 10">
            <a:extLst>
              <a:ext uri="{FF2B5EF4-FFF2-40B4-BE49-F238E27FC236}">
                <a16:creationId xmlns:a16="http://schemas.microsoft.com/office/drawing/2014/main" id="{24ED904E-9A50-EB46-8546-8B3A3B91CC24}"/>
              </a:ext>
            </a:extLst>
          </p:cNvPr>
          <p:cNvPicPr>
            <a:picLocks noChangeAspect="1"/>
          </p:cNvPicPr>
          <p:nvPr userDrawn="1"/>
        </p:nvPicPr>
        <p:blipFill rotWithShape="1">
          <a:blip r:embed="rId2">
            <a:extLst>
              <a:ext uri="{28A0092B-C50C-407E-A947-70E740481C1C}">
                <a14:useLocalDpi xmlns:a14="http://schemas.microsoft.com/office/drawing/2010/main"/>
              </a:ext>
            </a:extLst>
          </a:blip>
          <a:stretch/>
        </p:blipFill>
        <p:spPr>
          <a:xfrm>
            <a:off x="0" y="297289"/>
            <a:ext cx="6858000" cy="4846211"/>
          </a:xfrm>
          <a:prstGeom prst="rect">
            <a:avLst/>
          </a:prstGeom>
        </p:spPr>
      </p:pic>
    </p:spTree>
    <p:extLst>
      <p:ext uri="{BB962C8B-B14F-4D97-AF65-F5344CB8AC3E}">
        <p14:creationId xmlns:p14="http://schemas.microsoft.com/office/powerpoint/2010/main" val="111991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B3D8-C3E2-1F42-93A3-6886745CD715}"/>
              </a:ext>
            </a:extLst>
          </p:cNvPr>
          <p:cNvSpPr>
            <a:spLocks noGrp="1"/>
          </p:cNvSpPr>
          <p:nvPr>
            <p:ph type="title"/>
          </p:nvPr>
        </p:nvSpPr>
        <p:spPr>
          <a:xfrm>
            <a:off x="314946" y="1046377"/>
            <a:ext cx="5915025" cy="99417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FCF7A84-CF65-CC46-97C0-3B056C073A2A}"/>
              </a:ext>
            </a:extLst>
          </p:cNvPr>
          <p:cNvSpPr>
            <a:spLocks noGrp="1"/>
          </p:cNvSpPr>
          <p:nvPr>
            <p:ph idx="1"/>
          </p:nvPr>
        </p:nvSpPr>
        <p:spPr>
          <a:xfrm>
            <a:off x="314946" y="2141755"/>
            <a:ext cx="5915025" cy="170469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5B9823DA-6B8F-D34F-B77B-293EBDBA935B}"/>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Rectangle 7">
            <a:extLst>
              <a:ext uri="{FF2B5EF4-FFF2-40B4-BE49-F238E27FC236}">
                <a16:creationId xmlns:a16="http://schemas.microsoft.com/office/drawing/2014/main" id="{2439D0B0-EE2D-6748-8EBE-5B127DB7F7FE}"/>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9" name="Rectangle 8">
            <a:extLst>
              <a:ext uri="{FF2B5EF4-FFF2-40B4-BE49-F238E27FC236}">
                <a16:creationId xmlns:a16="http://schemas.microsoft.com/office/drawing/2014/main" id="{369D118B-293F-C248-BA28-B68002DC2FBA}"/>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2" name="Footer Placeholder 16">
            <a:extLst>
              <a:ext uri="{FF2B5EF4-FFF2-40B4-BE49-F238E27FC236}">
                <a16:creationId xmlns:a16="http://schemas.microsoft.com/office/drawing/2014/main" id="{4FC3C53A-2989-FD46-A3AC-A9D57F1BDCD9}"/>
              </a:ext>
            </a:extLst>
          </p:cNvPr>
          <p:cNvSpPr txBox="1">
            <a:spLocks/>
          </p:cNvSpPr>
          <p:nvPr userDrawn="1"/>
        </p:nvSpPr>
        <p:spPr>
          <a:xfrm>
            <a:off x="314946" y="4778378"/>
            <a:ext cx="40030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dirty="0">
                <a:solidFill>
                  <a:schemeClr val="accent5"/>
                </a:solidFill>
              </a:rPr>
              <a:t>@NHS_HealthEdEng</a:t>
            </a:r>
          </a:p>
        </p:txBody>
      </p:sp>
    </p:spTree>
    <p:extLst>
      <p:ext uri="{BB962C8B-B14F-4D97-AF65-F5344CB8AC3E}">
        <p14:creationId xmlns:p14="http://schemas.microsoft.com/office/powerpoint/2010/main" val="249769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C913EF-3539-B24F-BAD4-7B97C86E1870}"/>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Rectangle 7">
            <a:extLst>
              <a:ext uri="{FF2B5EF4-FFF2-40B4-BE49-F238E27FC236}">
                <a16:creationId xmlns:a16="http://schemas.microsoft.com/office/drawing/2014/main" id="{6D689862-6EA4-BF46-99BF-BAD3A73769C8}"/>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9" name="Rectangle 8">
            <a:extLst>
              <a:ext uri="{FF2B5EF4-FFF2-40B4-BE49-F238E27FC236}">
                <a16:creationId xmlns:a16="http://schemas.microsoft.com/office/drawing/2014/main" id="{A4858048-AAD4-0B44-BF43-40B913ECEB1A}"/>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0" name="Footer Placeholder 16">
            <a:extLst>
              <a:ext uri="{FF2B5EF4-FFF2-40B4-BE49-F238E27FC236}">
                <a16:creationId xmlns:a16="http://schemas.microsoft.com/office/drawing/2014/main" id="{DD4979A2-FB9A-3B4E-91D7-99D15F0FFC19}"/>
              </a:ext>
            </a:extLst>
          </p:cNvPr>
          <p:cNvSpPr txBox="1">
            <a:spLocks/>
          </p:cNvSpPr>
          <p:nvPr userDrawn="1"/>
        </p:nvSpPr>
        <p:spPr>
          <a:xfrm>
            <a:off x="314946" y="4778378"/>
            <a:ext cx="40030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dirty="0">
                <a:solidFill>
                  <a:schemeClr val="accent5"/>
                </a:solidFill>
              </a:rPr>
              <a:t>@NHS_HealthEdEng</a:t>
            </a:r>
          </a:p>
        </p:txBody>
      </p:sp>
      <p:sp>
        <p:nvSpPr>
          <p:cNvPr id="11" name="Title 1">
            <a:extLst>
              <a:ext uri="{FF2B5EF4-FFF2-40B4-BE49-F238E27FC236}">
                <a16:creationId xmlns:a16="http://schemas.microsoft.com/office/drawing/2014/main" id="{271CF08E-2D69-5642-80CC-A30DB1685843}"/>
              </a:ext>
            </a:extLst>
          </p:cNvPr>
          <p:cNvSpPr>
            <a:spLocks noGrp="1"/>
          </p:cNvSpPr>
          <p:nvPr>
            <p:ph type="title"/>
          </p:nvPr>
        </p:nvSpPr>
        <p:spPr>
          <a:xfrm>
            <a:off x="314946" y="1046379"/>
            <a:ext cx="5915025" cy="477154"/>
          </a:xfrm>
        </p:spPr>
        <p:txBody>
          <a:bodyPr/>
          <a:lstStyle/>
          <a:p>
            <a:r>
              <a:rPr lang="en-US" dirty="0"/>
              <a:t>Click to edit Master title style</a:t>
            </a:r>
          </a:p>
        </p:txBody>
      </p:sp>
      <p:sp>
        <p:nvSpPr>
          <p:cNvPr id="12" name="Content Placeholder 2">
            <a:extLst>
              <a:ext uri="{FF2B5EF4-FFF2-40B4-BE49-F238E27FC236}">
                <a16:creationId xmlns:a16="http://schemas.microsoft.com/office/drawing/2014/main" id="{52772D1C-B7D6-7E40-A101-C613743586C9}"/>
              </a:ext>
            </a:extLst>
          </p:cNvPr>
          <p:cNvSpPr>
            <a:spLocks noGrp="1"/>
          </p:cNvSpPr>
          <p:nvPr>
            <p:ph idx="1"/>
          </p:nvPr>
        </p:nvSpPr>
        <p:spPr>
          <a:xfrm>
            <a:off x="314946" y="1719471"/>
            <a:ext cx="4396202" cy="251699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1593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38C66A-BB49-0F4B-8CD5-DD58CA18CCB9}"/>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Rectangle 8">
            <a:extLst>
              <a:ext uri="{FF2B5EF4-FFF2-40B4-BE49-F238E27FC236}">
                <a16:creationId xmlns:a16="http://schemas.microsoft.com/office/drawing/2014/main" id="{D6D6DDEC-27DF-6B44-8A5C-8BA7D7877CEA}"/>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0" name="Rectangle 9">
            <a:extLst>
              <a:ext uri="{FF2B5EF4-FFF2-40B4-BE49-F238E27FC236}">
                <a16:creationId xmlns:a16="http://schemas.microsoft.com/office/drawing/2014/main" id="{EA11DC39-0F96-FC4D-9C92-F1BB1A8B409F}"/>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1" name="Footer Placeholder 16">
            <a:extLst>
              <a:ext uri="{FF2B5EF4-FFF2-40B4-BE49-F238E27FC236}">
                <a16:creationId xmlns:a16="http://schemas.microsoft.com/office/drawing/2014/main" id="{A0451A68-537B-AF4D-BD45-6E48D4DB2BDE}"/>
              </a:ext>
            </a:extLst>
          </p:cNvPr>
          <p:cNvSpPr txBox="1">
            <a:spLocks/>
          </p:cNvSpPr>
          <p:nvPr userDrawn="1"/>
        </p:nvSpPr>
        <p:spPr>
          <a:xfrm>
            <a:off x="314946" y="4778378"/>
            <a:ext cx="40030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dirty="0">
                <a:solidFill>
                  <a:schemeClr val="accent5"/>
                </a:solidFill>
              </a:rPr>
              <a:t>@NHS_HealthEdEng</a:t>
            </a:r>
          </a:p>
        </p:txBody>
      </p:sp>
      <p:sp>
        <p:nvSpPr>
          <p:cNvPr id="12" name="Title 1">
            <a:extLst>
              <a:ext uri="{FF2B5EF4-FFF2-40B4-BE49-F238E27FC236}">
                <a16:creationId xmlns:a16="http://schemas.microsoft.com/office/drawing/2014/main" id="{BC4BA2FD-240E-7D42-9001-70573928D6DF}"/>
              </a:ext>
            </a:extLst>
          </p:cNvPr>
          <p:cNvSpPr>
            <a:spLocks noGrp="1"/>
          </p:cNvSpPr>
          <p:nvPr>
            <p:ph type="title"/>
          </p:nvPr>
        </p:nvSpPr>
        <p:spPr>
          <a:xfrm>
            <a:off x="314946" y="1046379"/>
            <a:ext cx="5915025" cy="477154"/>
          </a:xfrm>
        </p:spPr>
        <p:txBody>
          <a:bodyPr/>
          <a:lstStyle/>
          <a:p>
            <a:r>
              <a:rPr lang="en-US" dirty="0"/>
              <a:t>Click to edit Master title style</a:t>
            </a:r>
          </a:p>
        </p:txBody>
      </p:sp>
      <p:sp>
        <p:nvSpPr>
          <p:cNvPr id="13" name="Content Placeholder 2">
            <a:extLst>
              <a:ext uri="{FF2B5EF4-FFF2-40B4-BE49-F238E27FC236}">
                <a16:creationId xmlns:a16="http://schemas.microsoft.com/office/drawing/2014/main" id="{78872E4C-32C0-0E43-B171-E68384BD29CC}"/>
              </a:ext>
            </a:extLst>
          </p:cNvPr>
          <p:cNvSpPr>
            <a:spLocks noGrp="1"/>
          </p:cNvSpPr>
          <p:nvPr>
            <p:ph idx="1"/>
          </p:nvPr>
        </p:nvSpPr>
        <p:spPr>
          <a:xfrm>
            <a:off x="314946" y="1719471"/>
            <a:ext cx="4396202" cy="2516997"/>
          </a:xfrm>
        </p:spPr>
        <p:txBody>
          <a:bodyPr/>
          <a:lstStyle>
            <a:lvl1pPr marL="0" indent="0">
              <a:buNone/>
              <a:defRPr b="1">
                <a:solidFill>
                  <a:schemeClr val="tx1"/>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875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FFBB2B-EDFB-F14A-A023-1F8279F098C9}"/>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a:extLst>
              <a:ext uri="{FF2B5EF4-FFF2-40B4-BE49-F238E27FC236}">
                <a16:creationId xmlns:a16="http://schemas.microsoft.com/office/drawing/2014/main" id="{CEE7ECDF-F837-444E-8340-4683B45E354E}"/>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1D3DADA9-0C34-7C4C-8591-F29E7EBE7C9A}"/>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3" name="Footer Placeholder 16">
            <a:extLst>
              <a:ext uri="{FF2B5EF4-FFF2-40B4-BE49-F238E27FC236}">
                <a16:creationId xmlns:a16="http://schemas.microsoft.com/office/drawing/2014/main" id="{DF732811-1995-6E4A-B606-DE84E0AFF445}"/>
              </a:ext>
            </a:extLst>
          </p:cNvPr>
          <p:cNvSpPr txBox="1">
            <a:spLocks/>
          </p:cNvSpPr>
          <p:nvPr userDrawn="1"/>
        </p:nvSpPr>
        <p:spPr>
          <a:xfrm>
            <a:off x="314946" y="4778378"/>
            <a:ext cx="40030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dirty="0">
                <a:solidFill>
                  <a:schemeClr val="accent5"/>
                </a:solidFill>
              </a:rPr>
              <a:t>@NHS_HealthEdEng</a:t>
            </a:r>
          </a:p>
        </p:txBody>
      </p:sp>
      <p:sp>
        <p:nvSpPr>
          <p:cNvPr id="14" name="Title 1">
            <a:extLst>
              <a:ext uri="{FF2B5EF4-FFF2-40B4-BE49-F238E27FC236}">
                <a16:creationId xmlns:a16="http://schemas.microsoft.com/office/drawing/2014/main" id="{4469D51B-9609-254D-85D8-6D25ED25907D}"/>
              </a:ext>
            </a:extLst>
          </p:cNvPr>
          <p:cNvSpPr>
            <a:spLocks noGrp="1"/>
          </p:cNvSpPr>
          <p:nvPr>
            <p:ph type="title"/>
          </p:nvPr>
        </p:nvSpPr>
        <p:spPr>
          <a:xfrm>
            <a:off x="314946" y="1046379"/>
            <a:ext cx="5915025" cy="477154"/>
          </a:xfrm>
        </p:spPr>
        <p:txBody>
          <a:bodyPr/>
          <a:lstStyle/>
          <a:p>
            <a:r>
              <a:rPr lang="en-US" dirty="0"/>
              <a:t>Click to edit Master title style</a:t>
            </a:r>
          </a:p>
        </p:txBody>
      </p:sp>
      <p:sp>
        <p:nvSpPr>
          <p:cNvPr id="15" name="Content Placeholder 2">
            <a:extLst>
              <a:ext uri="{FF2B5EF4-FFF2-40B4-BE49-F238E27FC236}">
                <a16:creationId xmlns:a16="http://schemas.microsoft.com/office/drawing/2014/main" id="{AFCFA703-8042-BB4C-A3BD-65A2A8F4486C}"/>
              </a:ext>
            </a:extLst>
          </p:cNvPr>
          <p:cNvSpPr>
            <a:spLocks noGrp="1"/>
          </p:cNvSpPr>
          <p:nvPr>
            <p:ph idx="1"/>
          </p:nvPr>
        </p:nvSpPr>
        <p:spPr>
          <a:xfrm>
            <a:off x="314949" y="1719471"/>
            <a:ext cx="3427136" cy="2594620"/>
          </a:xfrm>
        </p:spPr>
        <p:txBody>
          <a:bodyPr/>
          <a:lstStyle>
            <a:lvl1pPr marL="257169" indent="-257169">
              <a:buFont typeface="Arial" panose="020B0604020202020204" pitchFamily="34" charset="0"/>
              <a:buChar char="•"/>
              <a:defRPr sz="2100" b="0">
                <a:solidFill>
                  <a:schemeClr val="bg2">
                    <a:lumMod val="25000"/>
                  </a:schemeClr>
                </a:solidFill>
              </a:defRPr>
            </a:lvl1pPr>
            <a:lvl2pPr>
              <a:defRPr sz="18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880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BEC74E-85C4-FD4A-ADCD-F68FCCD62B6B}"/>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Rectangle 6">
            <a:extLst>
              <a:ext uri="{FF2B5EF4-FFF2-40B4-BE49-F238E27FC236}">
                <a16:creationId xmlns:a16="http://schemas.microsoft.com/office/drawing/2014/main" id="{C818D588-9CF1-AC4B-AA40-F3AA7180A13D}"/>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8" name="Rectangle 7">
            <a:extLst>
              <a:ext uri="{FF2B5EF4-FFF2-40B4-BE49-F238E27FC236}">
                <a16:creationId xmlns:a16="http://schemas.microsoft.com/office/drawing/2014/main" id="{949D0716-FCE9-FF47-9ABE-434154D75C76}"/>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3772122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14D4DF-AC27-AD4D-9F0E-9A38943E8D63}"/>
              </a:ext>
            </a:extLst>
          </p:cNvPr>
          <p:cNvSpPr>
            <a:spLocks noGrp="1"/>
          </p:cNvSpPr>
          <p:nvPr>
            <p:ph type="title"/>
          </p:nvPr>
        </p:nvSpPr>
        <p:spPr>
          <a:xfrm>
            <a:off x="471488" y="1344553"/>
            <a:ext cx="5915025"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2124F78-BAB5-B945-B76C-3103CC5E95D9}"/>
              </a:ext>
            </a:extLst>
          </p:cNvPr>
          <p:cNvSpPr>
            <a:spLocks noGrp="1"/>
          </p:cNvSpPr>
          <p:nvPr>
            <p:ph type="body" idx="1"/>
          </p:nvPr>
        </p:nvSpPr>
        <p:spPr>
          <a:xfrm>
            <a:off x="471488" y="2439926"/>
            <a:ext cx="5915025" cy="23040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7604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hf sldNum="0" hdr="0" dt="0"/>
  <p:txStyles>
    <p:title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bg2">
              <a:lumMod val="25000"/>
            </a:schemeClr>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bg2">
              <a:lumMod val="25000"/>
            </a:schemeClr>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bg2">
              <a:lumMod val="25000"/>
            </a:schemeClr>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mailto:returntopractice.se@hee.nhs.uk" TargetMode="External"/><Relationship Id="rId4" Type="http://schemas.openxmlformats.org/officeDocument/2006/relationships/hyperlink" Target="mailto:claire.wardle@hee.nhs.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nmc.org.uk/registration/returning-to-the-register/readmiss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G.Whittaker@brighton.ac.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nmc.org.uk/toc21"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nmc.org.uk/toc21" TargetMode="External"/><Relationship Id="rId3" Type="http://schemas.openxmlformats.org/officeDocument/2006/relationships/hyperlink" Target="mailto:returntopractice.se@hee.nhs.uk" TargetMode="External"/><Relationship Id="rId7" Type="http://schemas.openxmlformats.org/officeDocument/2006/relationships/hyperlink" Target="https://www.nmc.org.uk/registration/returning-to-the-register/completing-a-test-of-competence-for-return-to-practic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healthcareers.nhs.uk/explore-roles/midwifery/returning-midwifery" TargetMode="External"/><Relationship Id="rId5" Type="http://schemas.openxmlformats.org/officeDocument/2006/relationships/hyperlink" Target="https://www.healthcareers.nhs.uk/explore-roles/nursing/returning-nursing/returning-nursing" TargetMode="External"/><Relationship Id="rId4" Type="http://schemas.openxmlformats.org/officeDocument/2006/relationships/hyperlink" Target="mailto:returntopractice.wm@hee.nhs.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0C2814-CCA9-414A-8DF6-42A726E7D614}"/>
              </a:ext>
            </a:extLst>
          </p:cNvPr>
          <p:cNvPicPr>
            <a:picLocks noChangeAspect="1"/>
          </p:cNvPicPr>
          <p:nvPr/>
        </p:nvPicPr>
        <p:blipFill rotWithShape="1">
          <a:blip r:embed="rId3"/>
          <a:srcRect t="229" b="734"/>
          <a:stretch/>
        </p:blipFill>
        <p:spPr>
          <a:xfrm>
            <a:off x="-1" y="1433072"/>
            <a:ext cx="3548633" cy="2335636"/>
          </a:xfrm>
          <a:prstGeom prst="rect">
            <a:avLst/>
          </a:prstGeom>
        </p:spPr>
      </p:pic>
      <p:sp>
        <p:nvSpPr>
          <p:cNvPr id="2" name="Title 1">
            <a:extLst>
              <a:ext uri="{FF2B5EF4-FFF2-40B4-BE49-F238E27FC236}">
                <a16:creationId xmlns:a16="http://schemas.microsoft.com/office/drawing/2014/main" id="{22DAD7A6-623E-514F-BFE9-9BDEC796272C}"/>
              </a:ext>
            </a:extLst>
          </p:cNvPr>
          <p:cNvSpPr>
            <a:spLocks noGrp="1"/>
          </p:cNvSpPr>
          <p:nvPr>
            <p:ph type="ctrTitle"/>
          </p:nvPr>
        </p:nvSpPr>
        <p:spPr>
          <a:xfrm>
            <a:off x="101407" y="790575"/>
            <a:ext cx="6453554" cy="950233"/>
          </a:xfrm>
        </p:spPr>
        <p:txBody>
          <a:bodyPr>
            <a:normAutofit/>
          </a:bodyPr>
          <a:lstStyle/>
          <a:p>
            <a:pPr algn="ctr"/>
            <a:r>
              <a:rPr lang="en-US" sz="2000" dirty="0"/>
              <a:t>Return to Practice for the South East </a:t>
            </a:r>
          </a:p>
        </p:txBody>
      </p:sp>
      <p:sp>
        <p:nvSpPr>
          <p:cNvPr id="3" name="Subtitle 2">
            <a:extLst>
              <a:ext uri="{FF2B5EF4-FFF2-40B4-BE49-F238E27FC236}">
                <a16:creationId xmlns:a16="http://schemas.microsoft.com/office/drawing/2014/main" id="{9C61A5FE-A2DA-F048-8E22-57F2866C6F74}"/>
              </a:ext>
            </a:extLst>
          </p:cNvPr>
          <p:cNvSpPr>
            <a:spLocks noGrp="1"/>
          </p:cNvSpPr>
          <p:nvPr>
            <p:ph type="subTitle" idx="1"/>
          </p:nvPr>
        </p:nvSpPr>
        <p:spPr>
          <a:xfrm>
            <a:off x="243254" y="4097705"/>
            <a:ext cx="5143500" cy="571449"/>
          </a:xfrm>
        </p:spPr>
        <p:txBody>
          <a:bodyPr>
            <a:normAutofit fontScale="92500"/>
          </a:bodyPr>
          <a:lstStyle/>
          <a:p>
            <a:pPr algn="ctr"/>
            <a:r>
              <a:rPr lang="en-US" dirty="0"/>
              <a:t>Claire Wardle SE RTP regional lead </a:t>
            </a:r>
            <a:r>
              <a:rPr lang="en-US" dirty="0">
                <a:hlinkClick r:id="rId4"/>
              </a:rPr>
              <a:t>claire.wardle@hee.nhs.uk</a:t>
            </a:r>
            <a:r>
              <a:rPr lang="en-US" dirty="0"/>
              <a:t> </a:t>
            </a:r>
          </a:p>
          <a:p>
            <a:pPr algn="ctr"/>
            <a:r>
              <a:rPr lang="en-GB" dirty="0">
                <a:hlinkClick r:id="rId5"/>
              </a:rPr>
              <a:t>returntopractice.se@hee.nhs.uk</a:t>
            </a:r>
            <a:endParaRPr lang="en-GB" dirty="0"/>
          </a:p>
          <a:p>
            <a:pPr algn="ctr"/>
            <a:endParaRPr lang="en-US" dirty="0"/>
          </a:p>
          <a:p>
            <a:pPr algn="ctr"/>
            <a:endParaRPr lang="en-US" dirty="0"/>
          </a:p>
          <a:p>
            <a:pPr algn="ctr"/>
            <a:endParaRPr lang="en-US" dirty="0"/>
          </a:p>
          <a:p>
            <a:pPr algn="ctr"/>
            <a:endParaRPr lang="en-US" dirty="0"/>
          </a:p>
        </p:txBody>
      </p:sp>
      <p:sp>
        <p:nvSpPr>
          <p:cNvPr id="11" name="Triangle 10">
            <a:extLst>
              <a:ext uri="{FF2B5EF4-FFF2-40B4-BE49-F238E27FC236}">
                <a16:creationId xmlns:a16="http://schemas.microsoft.com/office/drawing/2014/main" id="{8E81544A-A4CA-384F-937F-7EAC77B67FBC}"/>
              </a:ext>
            </a:extLst>
          </p:cNvPr>
          <p:cNvSpPr/>
          <p:nvPr/>
        </p:nvSpPr>
        <p:spPr>
          <a:xfrm rot="10800000">
            <a:off x="303039" y="1541654"/>
            <a:ext cx="584887" cy="240204"/>
          </a:xfrm>
          <a:prstGeom prst="triangle">
            <a:avLst>
              <a:gd name="adj" fmla="val 4718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128372D-C4B4-BF45-BF8F-065FBDC2AA95}"/>
              </a:ext>
            </a:extLst>
          </p:cNvPr>
          <p:cNvSpPr/>
          <p:nvPr/>
        </p:nvSpPr>
        <p:spPr>
          <a:xfrm>
            <a:off x="0" y="3710429"/>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3" name="Rectangle 12">
            <a:extLst>
              <a:ext uri="{FF2B5EF4-FFF2-40B4-BE49-F238E27FC236}">
                <a16:creationId xmlns:a16="http://schemas.microsoft.com/office/drawing/2014/main" id="{21DA40B3-60F1-AC4C-BC75-1DFB592B81D3}"/>
              </a:ext>
            </a:extLst>
          </p:cNvPr>
          <p:cNvSpPr/>
          <p:nvPr/>
        </p:nvSpPr>
        <p:spPr>
          <a:xfrm>
            <a:off x="0" y="3839521"/>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pic>
        <p:nvPicPr>
          <p:cNvPr id="14" name="Picture 13">
            <a:extLst>
              <a:ext uri="{FF2B5EF4-FFF2-40B4-BE49-F238E27FC236}">
                <a16:creationId xmlns:a16="http://schemas.microsoft.com/office/drawing/2014/main" id="{859F973A-FB81-4F4A-A2C3-7512A5F7B6F7}"/>
              </a:ext>
            </a:extLst>
          </p:cNvPr>
          <p:cNvPicPr preferRelativeResize="0">
            <a:picLocks/>
          </p:cNvPicPr>
          <p:nvPr/>
        </p:nvPicPr>
        <p:blipFill>
          <a:blip r:embed="rId6"/>
          <a:stretch>
            <a:fillRect/>
          </a:stretch>
        </p:blipFill>
        <p:spPr>
          <a:xfrm>
            <a:off x="4125114" y="0"/>
            <a:ext cx="2732886" cy="857250"/>
          </a:xfrm>
          <a:prstGeom prst="rect">
            <a:avLst/>
          </a:prstGeom>
        </p:spPr>
      </p:pic>
      <p:pic>
        <p:nvPicPr>
          <p:cNvPr id="4" name="Picture 3">
            <a:extLst>
              <a:ext uri="{FF2B5EF4-FFF2-40B4-BE49-F238E27FC236}">
                <a16:creationId xmlns:a16="http://schemas.microsoft.com/office/drawing/2014/main" id="{BC1B5EDA-E91A-5B27-71D0-71D4FB146CD6}"/>
              </a:ext>
            </a:extLst>
          </p:cNvPr>
          <p:cNvPicPr>
            <a:picLocks noChangeAspect="1"/>
          </p:cNvPicPr>
          <p:nvPr/>
        </p:nvPicPr>
        <p:blipFill>
          <a:blip r:embed="rId7"/>
          <a:stretch>
            <a:fillRect/>
          </a:stretch>
        </p:blipFill>
        <p:spPr>
          <a:xfrm>
            <a:off x="3663405" y="1277875"/>
            <a:ext cx="2992964" cy="2490833"/>
          </a:xfrm>
          <a:prstGeom prst="rect">
            <a:avLst/>
          </a:prstGeom>
        </p:spPr>
      </p:pic>
    </p:spTree>
    <p:extLst>
      <p:ext uri="{BB962C8B-B14F-4D97-AF65-F5344CB8AC3E}">
        <p14:creationId xmlns:p14="http://schemas.microsoft.com/office/powerpoint/2010/main" val="1085801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74910-653A-5012-1870-A09DBF46D285}"/>
              </a:ext>
            </a:extLst>
          </p:cNvPr>
          <p:cNvSpPr>
            <a:spLocks noGrp="1"/>
          </p:cNvSpPr>
          <p:nvPr>
            <p:ph type="title"/>
          </p:nvPr>
        </p:nvSpPr>
        <p:spPr>
          <a:xfrm>
            <a:off x="314946" y="424544"/>
            <a:ext cx="5915025" cy="1045027"/>
          </a:xfrm>
        </p:spPr>
        <p:txBody>
          <a:bodyPr/>
          <a:lstStyle/>
          <a:p>
            <a:r>
              <a:rPr lang="en-GB" dirty="0"/>
              <a:t>Overview </a:t>
            </a:r>
          </a:p>
        </p:txBody>
      </p:sp>
      <p:sp>
        <p:nvSpPr>
          <p:cNvPr id="3" name="Content Placeholder 2">
            <a:extLst>
              <a:ext uri="{FF2B5EF4-FFF2-40B4-BE49-F238E27FC236}">
                <a16:creationId xmlns:a16="http://schemas.microsoft.com/office/drawing/2014/main" id="{254989E0-A802-516D-F65E-C968415530B3}"/>
              </a:ext>
            </a:extLst>
          </p:cNvPr>
          <p:cNvSpPr>
            <a:spLocks noGrp="1"/>
          </p:cNvSpPr>
          <p:nvPr>
            <p:ph idx="1"/>
          </p:nvPr>
        </p:nvSpPr>
        <p:spPr>
          <a:xfrm>
            <a:off x="314946" y="1469571"/>
            <a:ext cx="5915025" cy="2754086"/>
          </a:xfrm>
        </p:spPr>
        <p:txBody>
          <a:bodyPr>
            <a:normAutofit/>
          </a:bodyPr>
          <a:lstStyle/>
          <a:p>
            <a:r>
              <a:rPr lang="en-GB" dirty="0"/>
              <a:t>General RTP offer </a:t>
            </a:r>
          </a:p>
          <a:p>
            <a:r>
              <a:rPr lang="en-GB" dirty="0"/>
              <a:t>Routes to return in the South East</a:t>
            </a:r>
          </a:p>
          <a:p>
            <a:r>
              <a:rPr lang="en-GB" dirty="0"/>
              <a:t>Funding and support available</a:t>
            </a:r>
          </a:p>
          <a:p>
            <a:r>
              <a:rPr lang="en-GB" dirty="0"/>
              <a:t>University programmes for Nursing and Midwifery with Specialist Community public health nurses (SCPHN)</a:t>
            </a:r>
          </a:p>
          <a:p>
            <a:r>
              <a:rPr lang="en-GB" dirty="0"/>
              <a:t>Further resources</a:t>
            </a:r>
          </a:p>
          <a:p>
            <a:endParaRPr lang="en-GB" dirty="0"/>
          </a:p>
        </p:txBody>
      </p:sp>
    </p:spTree>
    <p:extLst>
      <p:ext uri="{BB962C8B-B14F-4D97-AF65-F5344CB8AC3E}">
        <p14:creationId xmlns:p14="http://schemas.microsoft.com/office/powerpoint/2010/main" val="2256735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A340C-1510-44F4-84DF-C16DC5704293}"/>
              </a:ext>
            </a:extLst>
          </p:cNvPr>
          <p:cNvSpPr>
            <a:spLocks noGrp="1"/>
          </p:cNvSpPr>
          <p:nvPr>
            <p:ph type="title"/>
          </p:nvPr>
        </p:nvSpPr>
        <p:spPr>
          <a:xfrm>
            <a:off x="314946" y="354330"/>
            <a:ext cx="5915025" cy="1048207"/>
          </a:xfrm>
        </p:spPr>
        <p:txBody>
          <a:bodyPr>
            <a:normAutofit fontScale="90000"/>
          </a:bodyPr>
          <a:lstStyle/>
          <a:p>
            <a:r>
              <a:rPr lang="en-GB" dirty="0"/>
              <a:t>Routes for nurses and midwives who are seeking readmission to the Nursing &amp; Midwifery Council (NMC) register</a:t>
            </a:r>
          </a:p>
        </p:txBody>
      </p:sp>
      <p:sp>
        <p:nvSpPr>
          <p:cNvPr id="3" name="Content Placeholder 2">
            <a:extLst>
              <a:ext uri="{FF2B5EF4-FFF2-40B4-BE49-F238E27FC236}">
                <a16:creationId xmlns:a16="http://schemas.microsoft.com/office/drawing/2014/main" id="{1C6A48C8-461F-4C9C-A7C7-EBCE166DC80A}"/>
              </a:ext>
            </a:extLst>
          </p:cNvPr>
          <p:cNvSpPr>
            <a:spLocks noGrp="1"/>
          </p:cNvSpPr>
          <p:nvPr>
            <p:ph idx="1"/>
          </p:nvPr>
        </p:nvSpPr>
        <p:spPr>
          <a:xfrm>
            <a:off x="314946" y="1485042"/>
            <a:ext cx="5915025" cy="2811950"/>
          </a:xfrm>
        </p:spPr>
        <p:txBody>
          <a:bodyPr>
            <a:normAutofit fontScale="25000" lnSpcReduction="20000"/>
          </a:bodyPr>
          <a:lstStyle/>
          <a:p>
            <a:pPr marL="0" indent="0">
              <a:buNone/>
            </a:pPr>
            <a:r>
              <a:rPr lang="en-GB" sz="8000" dirty="0"/>
              <a:t>1. Direct admission </a:t>
            </a:r>
            <a:r>
              <a:rPr lang="en-GB" sz="8000" dirty="0">
                <a:hlinkClick r:id="rId3"/>
              </a:rPr>
              <a:t>https://www.nmc.org.uk/registration/returning-to-the-register/readmission/</a:t>
            </a:r>
            <a:endParaRPr lang="en-GB" sz="8000" dirty="0"/>
          </a:p>
          <a:p>
            <a:pPr marL="1371600" indent="-1371600">
              <a:buAutoNum type="arabicPeriod"/>
            </a:pPr>
            <a:endParaRPr lang="en-GB" sz="8000" dirty="0"/>
          </a:p>
          <a:p>
            <a:pPr marL="0" indent="0">
              <a:buNone/>
            </a:pPr>
            <a:r>
              <a:rPr lang="en-GB" sz="8000" dirty="0"/>
              <a:t>2. RTP course university –combines a level 6/7 academic programme and supernumerary clinical practice placement in order to achieve the practice-based requirements for the course (University normally guides about duration). </a:t>
            </a:r>
          </a:p>
          <a:p>
            <a:endParaRPr lang="en-GB" sz="8000" dirty="0"/>
          </a:p>
          <a:p>
            <a:pPr marL="0" indent="0">
              <a:buNone/>
            </a:pPr>
            <a:r>
              <a:rPr lang="en-GB" sz="8000" dirty="0"/>
              <a:t>3. Test of Competence (TOC) known as OCSE – all fields of nursing and midwifery</a:t>
            </a:r>
          </a:p>
          <a:p>
            <a:endParaRPr lang="en-GB" sz="8000" dirty="0"/>
          </a:p>
          <a:p>
            <a:endParaRPr lang="en-GB" dirty="0"/>
          </a:p>
        </p:txBody>
      </p:sp>
    </p:spTree>
    <p:extLst>
      <p:ext uri="{BB962C8B-B14F-4D97-AF65-F5344CB8AC3E}">
        <p14:creationId xmlns:p14="http://schemas.microsoft.com/office/powerpoint/2010/main" val="1675459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3CE3-FD1C-4F7E-A127-4769AE013CBE}"/>
              </a:ext>
            </a:extLst>
          </p:cNvPr>
          <p:cNvSpPr>
            <a:spLocks noGrp="1"/>
          </p:cNvSpPr>
          <p:nvPr>
            <p:ph type="title"/>
          </p:nvPr>
        </p:nvSpPr>
        <p:spPr>
          <a:xfrm>
            <a:off x="314946" y="217171"/>
            <a:ext cx="5915025" cy="674370"/>
          </a:xfrm>
        </p:spPr>
        <p:txBody>
          <a:bodyPr>
            <a:normAutofit fontScale="90000"/>
          </a:bodyPr>
          <a:lstStyle/>
          <a:p>
            <a:r>
              <a:rPr lang="en-GB" dirty="0"/>
              <a:t>RTP course via a University  - offering Nursing and SCPHN</a:t>
            </a:r>
          </a:p>
        </p:txBody>
      </p:sp>
      <p:sp>
        <p:nvSpPr>
          <p:cNvPr id="3" name="Content Placeholder 2">
            <a:extLst>
              <a:ext uri="{FF2B5EF4-FFF2-40B4-BE49-F238E27FC236}">
                <a16:creationId xmlns:a16="http://schemas.microsoft.com/office/drawing/2014/main" id="{BF6AC573-7934-41DC-A2F4-63479D728460}"/>
              </a:ext>
            </a:extLst>
          </p:cNvPr>
          <p:cNvSpPr>
            <a:spLocks noGrp="1"/>
          </p:cNvSpPr>
          <p:nvPr>
            <p:ph idx="1"/>
          </p:nvPr>
        </p:nvSpPr>
        <p:spPr>
          <a:xfrm>
            <a:off x="314946" y="2158900"/>
            <a:ext cx="5915025" cy="1704691"/>
          </a:xfrm>
        </p:spPr>
        <p:txBody>
          <a:bodyPr/>
          <a:lstStyle/>
          <a:p>
            <a:pPr marL="0" indent="0">
              <a:buNone/>
            </a:pPr>
            <a:endParaRPr lang="en-GB" dirty="0"/>
          </a:p>
        </p:txBody>
      </p:sp>
      <p:graphicFrame>
        <p:nvGraphicFramePr>
          <p:cNvPr id="4" name="Table 4">
            <a:extLst>
              <a:ext uri="{FF2B5EF4-FFF2-40B4-BE49-F238E27FC236}">
                <a16:creationId xmlns:a16="http://schemas.microsoft.com/office/drawing/2014/main" id="{EEE38F83-2BFB-404A-B64B-DF72C6E60D34}"/>
              </a:ext>
            </a:extLst>
          </p:cNvPr>
          <p:cNvGraphicFramePr>
            <a:graphicFrameLocks noGrp="1"/>
          </p:cNvGraphicFramePr>
          <p:nvPr>
            <p:extLst>
              <p:ext uri="{D42A27DB-BD31-4B8C-83A1-F6EECF244321}">
                <p14:modId xmlns:p14="http://schemas.microsoft.com/office/powerpoint/2010/main" val="412574240"/>
              </p:ext>
            </p:extLst>
          </p:nvPr>
        </p:nvGraphicFramePr>
        <p:xfrm>
          <a:off x="79131" y="1279909"/>
          <a:ext cx="6720430" cy="2975567"/>
        </p:xfrm>
        <a:graphic>
          <a:graphicData uri="http://schemas.openxmlformats.org/drawingml/2006/table">
            <a:tbl>
              <a:tblPr firstRow="1" bandRow="1">
                <a:tableStyleId>{5C22544A-7EE6-4342-B048-85BDC9FD1C3A}</a:tableStyleId>
              </a:tblPr>
              <a:tblGrid>
                <a:gridCol w="2190595">
                  <a:extLst>
                    <a:ext uri="{9D8B030D-6E8A-4147-A177-3AD203B41FA5}">
                      <a16:colId xmlns:a16="http://schemas.microsoft.com/office/drawing/2014/main" val="1494008284"/>
                    </a:ext>
                  </a:extLst>
                </a:gridCol>
                <a:gridCol w="1103188">
                  <a:extLst>
                    <a:ext uri="{9D8B030D-6E8A-4147-A177-3AD203B41FA5}">
                      <a16:colId xmlns:a16="http://schemas.microsoft.com/office/drawing/2014/main" val="859558353"/>
                    </a:ext>
                  </a:extLst>
                </a:gridCol>
                <a:gridCol w="1003143">
                  <a:extLst>
                    <a:ext uri="{9D8B030D-6E8A-4147-A177-3AD203B41FA5}">
                      <a16:colId xmlns:a16="http://schemas.microsoft.com/office/drawing/2014/main" val="2518957198"/>
                    </a:ext>
                  </a:extLst>
                </a:gridCol>
                <a:gridCol w="2423504">
                  <a:extLst>
                    <a:ext uri="{9D8B030D-6E8A-4147-A177-3AD203B41FA5}">
                      <a16:colId xmlns:a16="http://schemas.microsoft.com/office/drawing/2014/main" val="3070327971"/>
                    </a:ext>
                  </a:extLst>
                </a:gridCol>
              </a:tblGrid>
              <a:tr h="578831">
                <a:tc>
                  <a:txBody>
                    <a:bodyPr/>
                    <a:lstStyle/>
                    <a:p>
                      <a:r>
                        <a:rPr lang="en-GB" dirty="0"/>
                        <a:t>University</a:t>
                      </a:r>
                    </a:p>
                  </a:txBody>
                  <a:tcPr/>
                </a:tc>
                <a:tc>
                  <a:txBody>
                    <a:bodyPr/>
                    <a:lstStyle/>
                    <a:p>
                      <a:r>
                        <a:rPr lang="en-GB" dirty="0"/>
                        <a:t>Delivery</a:t>
                      </a:r>
                    </a:p>
                  </a:txBody>
                  <a:tcPr/>
                </a:tc>
                <a:tc>
                  <a:txBody>
                    <a:bodyPr/>
                    <a:lstStyle/>
                    <a:p>
                      <a:r>
                        <a:rPr lang="en-GB" dirty="0"/>
                        <a:t>Intake</a:t>
                      </a:r>
                    </a:p>
                  </a:txBody>
                  <a:tcPr/>
                </a:tc>
                <a:tc>
                  <a:txBody>
                    <a:bodyPr/>
                    <a:lstStyle/>
                    <a:p>
                      <a:r>
                        <a:rPr lang="en-GB" dirty="0"/>
                        <a:t>Contact</a:t>
                      </a:r>
                    </a:p>
                  </a:txBody>
                  <a:tcPr/>
                </a:tc>
                <a:extLst>
                  <a:ext uri="{0D108BD9-81ED-4DB2-BD59-A6C34878D82A}">
                    <a16:rowId xmlns:a16="http://schemas.microsoft.com/office/drawing/2014/main" val="3575365968"/>
                  </a:ext>
                </a:extLst>
              </a:tr>
              <a:tr h="536652">
                <a:tc>
                  <a:txBody>
                    <a:bodyPr/>
                    <a:lstStyle/>
                    <a:p>
                      <a:r>
                        <a:rPr lang="en-GB" dirty="0"/>
                        <a:t>Canterbury Christchurch University </a:t>
                      </a:r>
                    </a:p>
                  </a:txBody>
                  <a:tcPr/>
                </a:tc>
                <a:tc>
                  <a:txBody>
                    <a:bodyPr/>
                    <a:lstStyle/>
                    <a:p>
                      <a:r>
                        <a:rPr lang="en-GB" dirty="0"/>
                        <a:t>Blended</a:t>
                      </a:r>
                    </a:p>
                  </a:txBody>
                  <a:tcPr/>
                </a:tc>
                <a:tc>
                  <a:txBody>
                    <a:bodyPr/>
                    <a:lstStyle/>
                    <a:p>
                      <a:r>
                        <a:rPr lang="en-GB" dirty="0"/>
                        <a:t>September</a:t>
                      </a:r>
                    </a:p>
                  </a:txBody>
                  <a:tcPr/>
                </a:tc>
                <a:tc>
                  <a:txBody>
                    <a:bodyPr/>
                    <a:lstStyle/>
                    <a:p>
                      <a:r>
                        <a:rPr lang="en-GB" u="sng" dirty="0"/>
                        <a:t>karen.hynes@canterbury.ac.uk</a:t>
                      </a:r>
                    </a:p>
                  </a:txBody>
                  <a:tcPr/>
                </a:tc>
                <a:extLst>
                  <a:ext uri="{0D108BD9-81ED-4DB2-BD59-A6C34878D82A}">
                    <a16:rowId xmlns:a16="http://schemas.microsoft.com/office/drawing/2014/main" val="1215926899"/>
                  </a:ext>
                </a:extLst>
              </a:tr>
              <a:tr h="697770">
                <a:tc>
                  <a:txBody>
                    <a:bodyPr/>
                    <a:lstStyle/>
                    <a:p>
                      <a:r>
                        <a:rPr lang="en-GB" dirty="0"/>
                        <a:t>Brighton University</a:t>
                      </a:r>
                    </a:p>
                    <a:p>
                      <a:endParaRPr lang="en-GB" dirty="0"/>
                    </a:p>
                    <a:p>
                      <a:endParaRPr lang="en-GB" dirty="0"/>
                    </a:p>
                  </a:txBody>
                  <a:tcPr/>
                </a:tc>
                <a:tc>
                  <a:txBody>
                    <a:bodyPr/>
                    <a:lstStyle/>
                    <a:p>
                      <a:r>
                        <a:rPr lang="en-GB" dirty="0"/>
                        <a:t>Online</a:t>
                      </a:r>
                    </a:p>
                    <a:p>
                      <a:endParaRPr lang="en-GB" dirty="0"/>
                    </a:p>
                    <a:p>
                      <a:endParaRPr lang="en-GB" dirty="0"/>
                    </a:p>
                  </a:txBody>
                  <a:tcPr/>
                </a:tc>
                <a:tc>
                  <a:txBody>
                    <a:bodyPr/>
                    <a:lstStyle/>
                    <a:p>
                      <a:r>
                        <a:rPr lang="en-GB" dirty="0"/>
                        <a:t>September and February</a:t>
                      </a:r>
                    </a:p>
                    <a:p>
                      <a:endParaRPr lang="en-GB" dirty="0"/>
                    </a:p>
                  </a:txBody>
                  <a:tcPr/>
                </a:tc>
                <a:tc>
                  <a:txBody>
                    <a:bodyPr/>
                    <a:lstStyle/>
                    <a:p>
                      <a:r>
                        <a:rPr lang="en-GB" u="sng" dirty="0">
                          <a:hlinkClick r:id="rId3"/>
                        </a:rPr>
                        <a:t>G.Whittaker@brighton.ac.uk</a:t>
                      </a:r>
                      <a:endParaRPr lang="en-GB" u="sng" dirty="0"/>
                    </a:p>
                    <a:p>
                      <a:endParaRPr lang="en-GB" u="sng" dirty="0"/>
                    </a:p>
                    <a:p>
                      <a:endParaRPr lang="en-GB" u="sng" dirty="0"/>
                    </a:p>
                  </a:txBody>
                  <a:tcPr/>
                </a:tc>
                <a:extLst>
                  <a:ext uri="{0D108BD9-81ED-4DB2-BD59-A6C34878D82A}">
                    <a16:rowId xmlns:a16="http://schemas.microsoft.com/office/drawing/2014/main" val="3628126997"/>
                  </a:ext>
                </a:extLst>
              </a:tr>
              <a:tr h="625915">
                <a:tc>
                  <a:txBody>
                    <a:bodyPr/>
                    <a:lstStyle/>
                    <a:p>
                      <a:r>
                        <a:rPr lang="en-GB" dirty="0"/>
                        <a:t>Plymouth University ( also offer Midwifery) </a:t>
                      </a:r>
                    </a:p>
                  </a:txBody>
                  <a:tcPr/>
                </a:tc>
                <a:tc>
                  <a:txBody>
                    <a:bodyPr/>
                    <a:lstStyle/>
                    <a:p>
                      <a:r>
                        <a:rPr lang="en-GB" dirty="0"/>
                        <a:t>Online</a:t>
                      </a:r>
                    </a:p>
                  </a:txBody>
                  <a:tcPr/>
                </a:tc>
                <a:tc>
                  <a:txBody>
                    <a:bodyPr/>
                    <a:lstStyle/>
                    <a:p>
                      <a:r>
                        <a:rPr lang="en-GB" dirty="0"/>
                        <a:t>September and February</a:t>
                      </a:r>
                    </a:p>
                  </a:txBody>
                  <a:tcPr/>
                </a:tc>
                <a:tc>
                  <a:txBody>
                    <a:bodyPr/>
                    <a:lstStyle/>
                    <a:p>
                      <a:r>
                        <a:rPr lang="en-GB" b="0" u="sng" dirty="0"/>
                        <a:t>adele.kane@plymouth.ac.uk</a:t>
                      </a:r>
                    </a:p>
                    <a:p>
                      <a:endParaRPr lang="en-GB" b="0" u="sng" dirty="0"/>
                    </a:p>
                  </a:txBody>
                  <a:tcPr/>
                </a:tc>
                <a:extLst>
                  <a:ext uri="{0D108BD9-81ED-4DB2-BD59-A6C34878D82A}">
                    <a16:rowId xmlns:a16="http://schemas.microsoft.com/office/drawing/2014/main" val="200208726"/>
                  </a:ext>
                </a:extLst>
              </a:tr>
              <a:tr h="536399">
                <a:tc>
                  <a:txBody>
                    <a:bodyPr/>
                    <a:lstStyle/>
                    <a:p>
                      <a:r>
                        <a:rPr lang="en-GB" dirty="0"/>
                        <a:t>University of Northampton</a:t>
                      </a:r>
                    </a:p>
                  </a:txBody>
                  <a:tcPr/>
                </a:tc>
                <a:tc>
                  <a:txBody>
                    <a:bodyPr/>
                    <a:lstStyle/>
                    <a:p>
                      <a:r>
                        <a:rPr lang="en-GB" dirty="0"/>
                        <a:t>Blended</a:t>
                      </a:r>
                    </a:p>
                  </a:txBody>
                  <a:tcPr/>
                </a:tc>
                <a:tc>
                  <a:txBody>
                    <a:bodyPr/>
                    <a:lstStyle/>
                    <a:p>
                      <a:r>
                        <a:rPr lang="en-GB" dirty="0"/>
                        <a:t>February, May and Sept</a:t>
                      </a:r>
                    </a:p>
                  </a:txBody>
                  <a:tcPr/>
                </a:tc>
                <a:tc>
                  <a:txBody>
                    <a:bodyPr/>
                    <a:lstStyle/>
                    <a:p>
                      <a:r>
                        <a:rPr lang="en-GB" u="sng" dirty="0"/>
                        <a:t>ros.wray@northampton.ac.uk</a:t>
                      </a:r>
                    </a:p>
                  </a:txBody>
                  <a:tcPr/>
                </a:tc>
                <a:extLst>
                  <a:ext uri="{0D108BD9-81ED-4DB2-BD59-A6C34878D82A}">
                    <a16:rowId xmlns:a16="http://schemas.microsoft.com/office/drawing/2014/main" val="1867062307"/>
                  </a:ext>
                </a:extLst>
              </a:tr>
            </a:tbl>
          </a:graphicData>
        </a:graphic>
      </p:graphicFrame>
    </p:spTree>
    <p:extLst>
      <p:ext uri="{BB962C8B-B14F-4D97-AF65-F5344CB8AC3E}">
        <p14:creationId xmlns:p14="http://schemas.microsoft.com/office/powerpoint/2010/main" val="679740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2AEEA-D12A-451C-B1B6-00BB871968C0}"/>
              </a:ext>
            </a:extLst>
          </p:cNvPr>
          <p:cNvSpPr>
            <a:spLocks noGrp="1"/>
          </p:cNvSpPr>
          <p:nvPr>
            <p:ph type="title"/>
          </p:nvPr>
        </p:nvSpPr>
        <p:spPr>
          <a:xfrm>
            <a:off x="314946" y="342901"/>
            <a:ext cx="5915025" cy="564132"/>
          </a:xfrm>
        </p:spPr>
        <p:txBody>
          <a:bodyPr>
            <a:normAutofit fontScale="90000"/>
          </a:bodyPr>
          <a:lstStyle/>
          <a:p>
            <a:pPr marR="0" lvl="0" algn="l" defTabSz="514337" rtl="0" eaLnBrk="1" fontAlgn="auto" latinLnBrk="0" hangingPunct="1">
              <a:lnSpc>
                <a:spcPct val="90000"/>
              </a:lnSpc>
              <a:spcBef>
                <a:spcPts val="563"/>
              </a:spcBef>
              <a:spcAft>
                <a:spcPts val="0"/>
              </a:spcAft>
              <a:buClrTx/>
              <a:buSzTx/>
              <a:tabLst/>
              <a:defRPr/>
            </a:pPr>
            <a:br>
              <a:rPr lang="en-GB" dirty="0"/>
            </a:br>
            <a:r>
              <a:rPr lang="en-GB" dirty="0"/>
              <a:t>Test of Competence route </a:t>
            </a:r>
            <a:r>
              <a:rPr kumimoji="0" lang="en-GB" sz="1600" b="0" i="0" u="none" strike="noStrike" kern="1200" cap="none" spc="0" normalizeH="0" baseline="0" noProof="0" dirty="0">
                <a:ln>
                  <a:noFill/>
                </a:ln>
                <a:solidFill>
                  <a:srgbClr val="E8EDEE">
                    <a:lumMod val="25000"/>
                  </a:srgbClr>
                </a:solidFill>
                <a:effectLst/>
                <a:uLnTx/>
                <a:uFillTx/>
                <a:latin typeface="Arial" panose="020B0604020202020204"/>
                <a:ea typeface="+mn-ea"/>
                <a:cs typeface="+mn-cs"/>
                <a:hlinkClick r:id="rId3"/>
              </a:rPr>
              <a:t>www.nmc.org.uk/toc21</a:t>
            </a:r>
            <a:r>
              <a:rPr kumimoji="0" lang="en-GB" sz="1600" b="0" i="0" u="none" strike="noStrike" kern="1200" cap="none" spc="0" normalizeH="0" baseline="0" noProof="0" dirty="0">
                <a:ln>
                  <a:noFill/>
                </a:ln>
                <a:solidFill>
                  <a:srgbClr val="E8EDEE">
                    <a:lumMod val="25000"/>
                  </a:srgbClr>
                </a:solidFill>
                <a:effectLst/>
                <a:uLnTx/>
                <a:uFillTx/>
                <a:latin typeface="Arial" panose="020B0604020202020204"/>
                <a:ea typeface="+mn-ea"/>
                <a:cs typeface="+mn-cs"/>
              </a:rPr>
              <a:t> </a:t>
            </a:r>
            <a:br>
              <a:rPr kumimoji="0" lang="en-GB" sz="1600" b="0" i="0" u="none" strike="noStrike" kern="1200" cap="none" spc="0" normalizeH="0" baseline="0" noProof="0" dirty="0">
                <a:ln>
                  <a:noFill/>
                </a:ln>
                <a:solidFill>
                  <a:srgbClr val="E8EDEE">
                    <a:lumMod val="25000"/>
                  </a:srgbClr>
                </a:solidFill>
                <a:effectLst/>
                <a:uLnTx/>
                <a:uFillTx/>
                <a:latin typeface="Arial" panose="020B0604020202020204"/>
                <a:ea typeface="+mn-ea"/>
                <a:cs typeface="+mn-cs"/>
              </a:rPr>
            </a:br>
            <a:endParaRPr lang="en-GB" dirty="0"/>
          </a:p>
        </p:txBody>
      </p:sp>
      <p:sp>
        <p:nvSpPr>
          <p:cNvPr id="3" name="Content Placeholder 2">
            <a:extLst>
              <a:ext uri="{FF2B5EF4-FFF2-40B4-BE49-F238E27FC236}">
                <a16:creationId xmlns:a16="http://schemas.microsoft.com/office/drawing/2014/main" id="{969F1EA8-CB8C-43C2-9E67-72D1E74DE9BE}"/>
              </a:ext>
            </a:extLst>
          </p:cNvPr>
          <p:cNvSpPr>
            <a:spLocks noGrp="1"/>
          </p:cNvSpPr>
          <p:nvPr>
            <p:ph idx="1"/>
          </p:nvPr>
        </p:nvSpPr>
        <p:spPr>
          <a:xfrm>
            <a:off x="314945" y="1337309"/>
            <a:ext cx="6407723" cy="2899159"/>
          </a:xfrm>
        </p:spPr>
        <p:txBody>
          <a:bodyPr>
            <a:normAutofit lnSpcReduction="10000"/>
          </a:bodyPr>
          <a:lstStyle/>
          <a:p>
            <a:pPr marL="285750" indent="-285750">
              <a:buFont typeface="Arial" panose="020B0604020202020204" pitchFamily="34" charset="0"/>
              <a:buChar char="•"/>
            </a:pPr>
            <a:r>
              <a:rPr lang="en-GB" b="0" dirty="0">
                <a:solidFill>
                  <a:schemeClr val="bg2">
                    <a:lumMod val="10000"/>
                  </a:schemeClr>
                </a:solidFill>
              </a:rPr>
              <a:t>Launched in January 2020 for RTP potentially offers a quicker route back to practice </a:t>
            </a:r>
          </a:p>
          <a:p>
            <a:pPr marL="285750" indent="-285750">
              <a:buFont typeface="Arial" panose="020B0604020202020204" pitchFamily="34" charset="0"/>
              <a:buChar char="•"/>
            </a:pPr>
            <a:r>
              <a:rPr lang="en-GB" b="0" dirty="0">
                <a:solidFill>
                  <a:schemeClr val="bg2">
                    <a:lumMod val="10000"/>
                  </a:schemeClr>
                </a:solidFill>
              </a:rPr>
              <a:t>Apply through NMC for Part I Computer based test (CBT) and Part 2 Objective Structured </a:t>
            </a:r>
            <a:r>
              <a:rPr lang="en-GB" b="0">
                <a:solidFill>
                  <a:schemeClr val="bg2">
                    <a:lumMod val="10000"/>
                  </a:schemeClr>
                </a:solidFill>
              </a:rPr>
              <a:t>Clinical Examination </a:t>
            </a:r>
            <a:r>
              <a:rPr lang="en-GB" b="0" dirty="0">
                <a:solidFill>
                  <a:schemeClr val="bg2">
                    <a:lumMod val="10000"/>
                  </a:schemeClr>
                </a:solidFill>
              </a:rPr>
              <a:t>(OSCE)</a:t>
            </a:r>
          </a:p>
          <a:p>
            <a:pPr marL="285750" indent="-285750">
              <a:buFont typeface="Arial" panose="020B0604020202020204" pitchFamily="34" charset="0"/>
              <a:buChar char="•"/>
            </a:pPr>
            <a:r>
              <a:rPr lang="en-GB" b="0" dirty="0">
                <a:solidFill>
                  <a:schemeClr val="bg2">
                    <a:lumMod val="10000"/>
                  </a:schemeClr>
                </a:solidFill>
              </a:rPr>
              <a:t>Practical test that requires preparation </a:t>
            </a:r>
          </a:p>
          <a:p>
            <a:pPr marL="285750" indent="-285750">
              <a:buFont typeface="Arial" panose="020B0604020202020204" pitchFamily="34" charset="0"/>
              <a:buChar char="•"/>
            </a:pPr>
            <a:r>
              <a:rPr lang="en-GB" b="0" dirty="0">
                <a:solidFill>
                  <a:schemeClr val="bg2">
                    <a:lumMod val="10000"/>
                  </a:schemeClr>
                </a:solidFill>
              </a:rPr>
              <a:t>Self Funded route or undertake through an employer. </a:t>
            </a:r>
          </a:p>
          <a:p>
            <a:pPr marL="285750" indent="-285750">
              <a:buFont typeface="Arial" panose="020B0604020202020204" pitchFamily="34" charset="0"/>
              <a:buChar char="•"/>
            </a:pPr>
            <a:r>
              <a:rPr lang="en-GB" b="0" dirty="0">
                <a:solidFill>
                  <a:schemeClr val="bg2">
                    <a:lumMod val="10000"/>
                  </a:schemeClr>
                </a:solidFill>
              </a:rPr>
              <a:t>Costs £878</a:t>
            </a:r>
          </a:p>
          <a:p>
            <a:pPr marL="285750" indent="-285750">
              <a:buFont typeface="Arial" panose="020B0604020202020204" pitchFamily="34" charset="0"/>
              <a:buChar char="•"/>
            </a:pPr>
            <a:r>
              <a:rPr lang="en-GB" b="0" dirty="0">
                <a:solidFill>
                  <a:schemeClr val="bg2">
                    <a:lumMod val="10000"/>
                  </a:schemeClr>
                </a:solidFill>
              </a:rPr>
              <a:t>Fees will be reimbursed by HEE on successful re-registration to the NMC and proof of employment.(Details of criteria on Health Careers website and NMC Test Centres)</a:t>
            </a:r>
          </a:p>
          <a:p>
            <a:pPr marL="285750" indent="-285750">
              <a:buFont typeface="Arial" panose="020B0604020202020204" pitchFamily="34" charset="0"/>
              <a:buChar char="•"/>
            </a:pPr>
            <a:r>
              <a:rPr lang="en-GB" b="0" dirty="0">
                <a:solidFill>
                  <a:schemeClr val="bg2">
                    <a:lumMod val="10000"/>
                  </a:schemeClr>
                </a:solidFill>
              </a:rPr>
              <a:t>Developing employer led route with NHS Trusts to prepare for TOC</a:t>
            </a:r>
          </a:p>
          <a:p>
            <a:pPr marL="285750" indent="-285750">
              <a:buFont typeface="Arial" panose="020B0604020202020204" pitchFamily="34" charset="0"/>
              <a:buChar char="•"/>
            </a:pPr>
            <a:endParaRPr lang="en-GB" b="0" dirty="0">
              <a:solidFill>
                <a:schemeClr val="bg2">
                  <a:lumMod val="10000"/>
                </a:schemeClr>
              </a:solidFill>
            </a:endParaRPr>
          </a:p>
          <a:p>
            <a:pPr marL="285750" indent="-285750">
              <a:buFont typeface="Arial" panose="020B0604020202020204" pitchFamily="34" charset="0"/>
              <a:buChar char="•"/>
            </a:pPr>
            <a:endParaRPr lang="en-GB" b="0" dirty="0">
              <a:solidFill>
                <a:schemeClr val="bg2">
                  <a:lumMod val="10000"/>
                </a:schemeClr>
              </a:solidFill>
            </a:endParaRPr>
          </a:p>
        </p:txBody>
      </p:sp>
    </p:spTree>
    <p:extLst>
      <p:ext uri="{BB962C8B-B14F-4D97-AF65-F5344CB8AC3E}">
        <p14:creationId xmlns:p14="http://schemas.microsoft.com/office/powerpoint/2010/main" val="158964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0F127-322B-F17F-772F-16209B468346}"/>
              </a:ext>
            </a:extLst>
          </p:cNvPr>
          <p:cNvSpPr>
            <a:spLocks noGrp="1"/>
          </p:cNvSpPr>
          <p:nvPr>
            <p:ph type="title"/>
          </p:nvPr>
        </p:nvSpPr>
        <p:spPr>
          <a:xfrm>
            <a:off x="314946" y="335859"/>
            <a:ext cx="5915025" cy="807142"/>
          </a:xfrm>
        </p:spPr>
        <p:txBody>
          <a:bodyPr/>
          <a:lstStyle/>
          <a:p>
            <a:r>
              <a:rPr lang="en-GB" dirty="0"/>
              <a:t>Model of return </a:t>
            </a:r>
          </a:p>
        </p:txBody>
      </p:sp>
      <p:sp>
        <p:nvSpPr>
          <p:cNvPr id="3" name="Content Placeholder 2">
            <a:extLst>
              <a:ext uri="{FF2B5EF4-FFF2-40B4-BE49-F238E27FC236}">
                <a16:creationId xmlns:a16="http://schemas.microsoft.com/office/drawing/2014/main" id="{0472F77D-74F9-5EE3-13A5-2EB024E261F4}"/>
              </a:ext>
            </a:extLst>
          </p:cNvPr>
          <p:cNvSpPr>
            <a:spLocks noGrp="1"/>
          </p:cNvSpPr>
          <p:nvPr>
            <p:ph idx="1"/>
          </p:nvPr>
        </p:nvSpPr>
        <p:spPr>
          <a:xfrm>
            <a:off x="314946" y="1251857"/>
            <a:ext cx="5915025" cy="2594589"/>
          </a:xfrm>
        </p:spPr>
        <p:txBody>
          <a:bodyPr>
            <a:normAutofit/>
          </a:bodyPr>
          <a:lstStyle/>
          <a:p>
            <a:r>
              <a:rPr lang="en-GB" sz="2000" dirty="0"/>
              <a:t>Unpaid/voluntary route – Traditional placement model whilst studying at university</a:t>
            </a:r>
          </a:p>
          <a:p>
            <a:endParaRPr lang="en-GB" sz="2000" dirty="0"/>
          </a:p>
          <a:p>
            <a:endParaRPr lang="en-GB" sz="2000" dirty="0"/>
          </a:p>
          <a:p>
            <a:r>
              <a:rPr lang="en-GB" sz="2000" dirty="0"/>
              <a:t>Paid employer led route – Employed model</a:t>
            </a:r>
          </a:p>
        </p:txBody>
      </p:sp>
    </p:spTree>
    <p:extLst>
      <p:ext uri="{BB962C8B-B14F-4D97-AF65-F5344CB8AC3E}">
        <p14:creationId xmlns:p14="http://schemas.microsoft.com/office/powerpoint/2010/main" val="2565637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134E9-02E5-4B7D-BC2A-7366D60E8067}"/>
              </a:ext>
            </a:extLst>
          </p:cNvPr>
          <p:cNvSpPr>
            <a:spLocks noGrp="1"/>
          </p:cNvSpPr>
          <p:nvPr>
            <p:ph type="title"/>
          </p:nvPr>
        </p:nvSpPr>
        <p:spPr>
          <a:xfrm>
            <a:off x="314946" y="268605"/>
            <a:ext cx="5915025" cy="674370"/>
          </a:xfrm>
        </p:spPr>
        <p:txBody>
          <a:bodyPr/>
          <a:lstStyle/>
          <a:p>
            <a:r>
              <a:rPr lang="en-GB" dirty="0"/>
              <a:t>Funding</a:t>
            </a:r>
          </a:p>
        </p:txBody>
      </p:sp>
      <p:sp>
        <p:nvSpPr>
          <p:cNvPr id="3" name="Content Placeholder 2">
            <a:extLst>
              <a:ext uri="{FF2B5EF4-FFF2-40B4-BE49-F238E27FC236}">
                <a16:creationId xmlns:a16="http://schemas.microsoft.com/office/drawing/2014/main" id="{D037C58A-646F-4563-A4F6-F85A527AF5E4}"/>
              </a:ext>
            </a:extLst>
          </p:cNvPr>
          <p:cNvSpPr>
            <a:spLocks noGrp="1"/>
          </p:cNvSpPr>
          <p:nvPr>
            <p:ph idx="1"/>
          </p:nvPr>
        </p:nvSpPr>
        <p:spPr>
          <a:xfrm>
            <a:off x="314946" y="942975"/>
            <a:ext cx="5915025" cy="3514725"/>
          </a:xfrm>
        </p:spPr>
        <p:txBody>
          <a:bodyPr>
            <a:normAutofit fontScale="85000" lnSpcReduction="20000"/>
          </a:bodyPr>
          <a:lstStyle/>
          <a:p>
            <a:r>
              <a:rPr lang="en-GB" sz="2000" dirty="0"/>
              <a:t>Course fees for University programmes paid directly by HEE </a:t>
            </a:r>
          </a:p>
          <a:p>
            <a:endParaRPr lang="en-GB" sz="2000" dirty="0"/>
          </a:p>
          <a:p>
            <a:r>
              <a:rPr lang="en-GB" sz="2000" dirty="0"/>
              <a:t>Stipend – Training grant £</a:t>
            </a:r>
            <a:r>
              <a:rPr lang="en-GB" sz="2000" dirty="0">
                <a:solidFill>
                  <a:schemeClr val="bg2">
                    <a:lumMod val="10000"/>
                  </a:schemeClr>
                </a:solidFill>
              </a:rPr>
              <a:t>1000 -  </a:t>
            </a:r>
            <a:r>
              <a:rPr lang="en-GB" sz="2000" dirty="0"/>
              <a:t>Childcare, books, travel for returner if not employed in a healthcare role paid by HEE. If employed this funding goes to employer. </a:t>
            </a:r>
          </a:p>
          <a:p>
            <a:pPr marL="0" indent="0">
              <a:buNone/>
            </a:pPr>
            <a:endParaRPr lang="en-GB" sz="2000" dirty="0"/>
          </a:p>
          <a:p>
            <a:r>
              <a:rPr lang="en-GB" sz="2000" dirty="0"/>
              <a:t>HEE provide a placement fee for employer £500</a:t>
            </a:r>
          </a:p>
          <a:p>
            <a:endParaRPr lang="en-GB" sz="2000" dirty="0"/>
          </a:p>
          <a:p>
            <a:r>
              <a:rPr lang="en-GB" sz="2000" dirty="0"/>
              <a:t>TOC – self funding returners are reimbursed and HEE fund employers £2000 supporting TOC returners</a:t>
            </a:r>
          </a:p>
          <a:p>
            <a:endParaRPr lang="en-GB" sz="2000" dirty="0"/>
          </a:p>
          <a:p>
            <a:r>
              <a:rPr lang="en-GB" sz="2000" dirty="0"/>
              <a:t>Enhanced offer £5000 for employers supporting returners back to LD, MH, Midwifery and Cancer nurse returners for </a:t>
            </a:r>
            <a:r>
              <a:rPr lang="en-GB" sz="2000"/>
              <a:t>starts before March 31</a:t>
            </a:r>
            <a:r>
              <a:rPr lang="en-GB" sz="2000" baseline="30000"/>
              <a:t>st</a:t>
            </a:r>
            <a:r>
              <a:rPr lang="en-GB" sz="2000"/>
              <a:t> 23. </a:t>
            </a:r>
            <a:endParaRPr lang="en-GB" sz="2000" dirty="0"/>
          </a:p>
          <a:p>
            <a:endParaRPr lang="en-GB" b="1" dirty="0"/>
          </a:p>
          <a:p>
            <a:pPr marL="0" indent="0">
              <a:buNone/>
            </a:pPr>
            <a:endParaRPr lang="en-GB" b="1" dirty="0"/>
          </a:p>
          <a:p>
            <a:pPr marL="0" indent="0">
              <a:buNone/>
            </a:pPr>
            <a:endParaRPr lang="en-GB" b="1" dirty="0"/>
          </a:p>
          <a:p>
            <a:pPr marL="0" indent="0">
              <a:buNone/>
            </a:pPr>
            <a:endParaRPr lang="en-GB" dirty="0"/>
          </a:p>
          <a:p>
            <a:endParaRPr lang="en-GB" dirty="0"/>
          </a:p>
        </p:txBody>
      </p:sp>
    </p:spTree>
    <p:extLst>
      <p:ext uri="{BB962C8B-B14F-4D97-AF65-F5344CB8AC3E}">
        <p14:creationId xmlns:p14="http://schemas.microsoft.com/office/powerpoint/2010/main" val="1839297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A7BCB-9945-4615-96CD-32C758ED2CDD}"/>
              </a:ext>
            </a:extLst>
          </p:cNvPr>
          <p:cNvSpPr>
            <a:spLocks noGrp="1"/>
          </p:cNvSpPr>
          <p:nvPr>
            <p:ph type="title"/>
          </p:nvPr>
        </p:nvSpPr>
        <p:spPr>
          <a:xfrm>
            <a:off x="314946" y="335858"/>
            <a:ext cx="5915025" cy="915727"/>
          </a:xfrm>
        </p:spPr>
        <p:txBody>
          <a:bodyPr/>
          <a:lstStyle/>
          <a:p>
            <a:r>
              <a:rPr lang="en-GB" dirty="0"/>
              <a:t>Key contacts and resources</a:t>
            </a:r>
          </a:p>
        </p:txBody>
      </p:sp>
      <p:sp>
        <p:nvSpPr>
          <p:cNvPr id="3" name="Content Placeholder 2">
            <a:extLst>
              <a:ext uri="{FF2B5EF4-FFF2-40B4-BE49-F238E27FC236}">
                <a16:creationId xmlns:a16="http://schemas.microsoft.com/office/drawing/2014/main" id="{BA0BB286-8325-49EF-9618-A244C8B0FC7E}"/>
              </a:ext>
            </a:extLst>
          </p:cNvPr>
          <p:cNvSpPr>
            <a:spLocks noGrp="1"/>
          </p:cNvSpPr>
          <p:nvPr>
            <p:ph idx="1"/>
          </p:nvPr>
        </p:nvSpPr>
        <p:spPr>
          <a:xfrm>
            <a:off x="314946" y="1009651"/>
            <a:ext cx="5915025" cy="3376720"/>
          </a:xfrm>
        </p:spPr>
        <p:txBody>
          <a:bodyPr>
            <a:normAutofit fontScale="32500" lnSpcReduction="20000"/>
          </a:bodyPr>
          <a:lstStyle/>
          <a:p>
            <a:endParaRPr lang="en-GB" dirty="0"/>
          </a:p>
          <a:p>
            <a:r>
              <a:rPr lang="en-GB" sz="4300" u="sng" dirty="0">
                <a:solidFill>
                  <a:schemeClr val="accent4"/>
                </a:solidFill>
              </a:rPr>
              <a:t>SE regional RTP email </a:t>
            </a:r>
            <a:r>
              <a:rPr lang="en-GB" sz="4300" dirty="0">
                <a:solidFill>
                  <a:schemeClr val="accent4"/>
                </a:solidFill>
              </a:rPr>
              <a:t>- </a:t>
            </a:r>
            <a:r>
              <a:rPr lang="en-GB" sz="4300" dirty="0">
                <a:solidFill>
                  <a:schemeClr val="accent4"/>
                </a:solidFill>
                <a:hlinkClick r:id="rId3">
                  <a:extLst>
                    <a:ext uri="{A12FA001-AC4F-418D-AE19-62706E023703}">
                      <ahyp:hlinkClr xmlns:ahyp="http://schemas.microsoft.com/office/drawing/2018/hyperlinkcolor" val="tx"/>
                    </a:ext>
                  </a:extLst>
                </a:hlinkClick>
              </a:rPr>
              <a:t>returntopractice.se@hee.nhs.uk</a:t>
            </a:r>
            <a:endParaRPr lang="en-GB" sz="4300" dirty="0">
              <a:solidFill>
                <a:schemeClr val="accent4"/>
              </a:solidFill>
            </a:endParaRPr>
          </a:p>
          <a:p>
            <a:endParaRPr lang="en-GB" sz="4300" dirty="0">
              <a:solidFill>
                <a:schemeClr val="accent4"/>
              </a:solidFill>
              <a:hlinkClick r:id="" action="ppaction://noaction">
                <a:extLst>
                  <a:ext uri="{A12FA001-AC4F-418D-AE19-62706E023703}">
                    <ahyp:hlinkClr xmlns:ahyp="http://schemas.microsoft.com/office/drawing/2018/hyperlinkcolor" val="tx"/>
                  </a:ext>
                </a:extLst>
              </a:hlinkClick>
            </a:endParaRPr>
          </a:p>
          <a:p>
            <a:r>
              <a:rPr lang="en-GB" sz="4300" dirty="0">
                <a:solidFill>
                  <a:schemeClr val="accent4"/>
                </a:solidFill>
                <a:hlinkClick r:id="" action="ppaction://noaction">
                  <a:extLst>
                    <a:ext uri="{A12FA001-AC4F-418D-AE19-62706E023703}">
                      <ahyp:hlinkClr xmlns:ahyp="http://schemas.microsoft.com/office/drawing/2018/hyperlinkcolor" val="tx"/>
                    </a:ext>
                  </a:extLst>
                </a:hlinkClick>
              </a:rPr>
              <a:t>National RTP Nursing Team contact details : </a:t>
            </a:r>
            <a:br>
              <a:rPr lang="en-GB" sz="4300" dirty="0">
                <a:solidFill>
                  <a:schemeClr val="accent4"/>
                </a:solidFill>
              </a:rPr>
            </a:br>
            <a:br>
              <a:rPr lang="en-GB" sz="4300" dirty="0">
                <a:solidFill>
                  <a:schemeClr val="accent4"/>
                </a:solidFill>
              </a:rPr>
            </a:br>
            <a:r>
              <a:rPr lang="en-GB" sz="4300" dirty="0">
                <a:solidFill>
                  <a:srgbClr val="0563C1"/>
                </a:solidFill>
                <a:hlinkClick r:id="rId4">
                  <a:extLst>
                    <a:ext uri="{A12FA001-AC4F-418D-AE19-62706E023703}">
                      <ahyp:hlinkClr xmlns:ahyp="http://schemas.microsoft.com/office/drawing/2018/hyperlinkcolor" val="tx"/>
                    </a:ext>
                  </a:extLst>
                </a:hlinkClick>
              </a:rPr>
              <a:t>returntopractice.wm@hee.nhs.uk</a:t>
            </a:r>
            <a:endParaRPr lang="en-GB" sz="4300" dirty="0">
              <a:solidFill>
                <a:srgbClr val="0563C1"/>
              </a:solidFill>
            </a:endParaRPr>
          </a:p>
          <a:p>
            <a:endParaRPr lang="en-GB" sz="4300" dirty="0">
              <a:solidFill>
                <a:srgbClr val="0563C1"/>
              </a:solidFill>
            </a:endParaRPr>
          </a:p>
          <a:p>
            <a:r>
              <a:rPr lang="en-GB" sz="4300" dirty="0">
                <a:hlinkClick r:id="rId5"/>
              </a:rPr>
              <a:t>https://www.healthcareers.nhs.uk/explore-roles/nursing/returning-nursing/returning-nursing</a:t>
            </a:r>
            <a:endParaRPr lang="en-GB" sz="4300" dirty="0"/>
          </a:p>
          <a:p>
            <a:endParaRPr lang="en-GB" sz="4300" dirty="0"/>
          </a:p>
          <a:p>
            <a:r>
              <a:rPr lang="en-GB" sz="4300" dirty="0">
                <a:hlinkClick r:id="rId6"/>
              </a:rPr>
              <a:t>https://www.healthcareers.nhs.uk/explore-roles/midwifery/returning-midwifery</a:t>
            </a:r>
            <a:endParaRPr lang="en-GB" sz="4300" dirty="0"/>
          </a:p>
          <a:p>
            <a:endParaRPr lang="en-GB" sz="4300" dirty="0"/>
          </a:p>
          <a:p>
            <a:r>
              <a:rPr lang="en-GB" sz="4300" dirty="0">
                <a:hlinkClick r:id="rId7"/>
              </a:rPr>
              <a:t>https://www.nmc.org.uk/registration/returning-to-the-register/completing-a-test-of-competence-for-return-to-practice/</a:t>
            </a:r>
            <a:endParaRPr lang="en-GB" sz="4300" dirty="0"/>
          </a:p>
          <a:p>
            <a:endParaRPr lang="en-GB" sz="4300" dirty="0"/>
          </a:p>
          <a:p>
            <a:r>
              <a:rPr lang="en-GB" sz="4300" dirty="0"/>
              <a:t> </a:t>
            </a:r>
            <a:r>
              <a:rPr lang="en-GB" sz="4300" dirty="0">
                <a:hlinkClick r:id="rId8"/>
              </a:rPr>
              <a:t>www.nmc.org.uk/toc21</a:t>
            </a:r>
            <a:endParaRPr lang="en-GB" sz="4300"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041060932"/>
      </p:ext>
    </p:extLst>
  </p:cSld>
  <p:clrMapOvr>
    <a:masterClrMapping/>
  </p:clrMapOvr>
</p:sld>
</file>

<file path=ppt/theme/theme1.xml><?xml version="1.0" encoding="utf-8"?>
<a:theme xmlns:a="http://schemas.openxmlformats.org/drawingml/2006/main" name="HEE">
  <a:themeElements>
    <a:clrScheme name="NHS">
      <a:dk1>
        <a:srgbClr val="005EB8"/>
      </a:dk1>
      <a:lt1>
        <a:srgbClr val="FFFFFF"/>
      </a:lt1>
      <a:dk2>
        <a:srgbClr val="0071CE"/>
      </a:dk2>
      <a:lt2>
        <a:srgbClr val="E8EDEE"/>
      </a:lt2>
      <a:accent1>
        <a:srgbClr val="41B6E6"/>
      </a:accent1>
      <a:accent2>
        <a:srgbClr val="00A9CE"/>
      </a:accent2>
      <a:accent3>
        <a:srgbClr val="003087"/>
      </a:accent3>
      <a:accent4>
        <a:srgbClr val="005EB8"/>
      </a:accent4>
      <a:accent5>
        <a:srgbClr val="AE2473"/>
      </a:accent5>
      <a:accent6>
        <a:srgbClr val="78BE2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E" id="{40B58ABE-F0EB-D841-B223-66075CE7CD45}" vid="{7644B2A3-1AD5-8C46-9520-D28DCA799E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wner xmlns="2b4b3c88-c43d-4eb9-af3b-4800b14d4fa5">
      <UserInfo>
        <DisplayName/>
        <AccountId xsi:nil="true"/>
        <AccountType/>
      </UserInfo>
    </Owner>
    <lcf76f155ced4ddcb4097134ff3c332f xmlns="2b4b3c88-c43d-4eb9-af3b-4800b14d4fa5">
      <Terms xmlns="http://schemas.microsoft.com/office/infopath/2007/PartnerControls"/>
    </lcf76f155ced4ddcb4097134ff3c332f>
    <TaxCatchAll xmlns="1019b73d-4ebc-41e2-8b0b-ddc729e07a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854AC882B70A04991C28CEB89B74204" ma:contentTypeVersion="17" ma:contentTypeDescription="Create a new document." ma:contentTypeScope="" ma:versionID="cffd48bc36d32118d6a80473fd48deea">
  <xsd:schema xmlns:xsd="http://www.w3.org/2001/XMLSchema" xmlns:xs="http://www.w3.org/2001/XMLSchema" xmlns:p="http://schemas.microsoft.com/office/2006/metadata/properties" xmlns:ns2="2b4b3c88-c43d-4eb9-af3b-4800b14d4fa5" xmlns:ns3="1019b73d-4ebc-41e2-8b0b-ddc729e07acc" targetNamespace="http://schemas.microsoft.com/office/2006/metadata/properties" ma:root="true" ma:fieldsID="05468d6147ebbcb1fe191264f1e85557" ns2:_="" ns3:_="">
    <xsd:import namespace="2b4b3c88-c43d-4eb9-af3b-4800b14d4fa5"/>
    <xsd:import namespace="1019b73d-4ebc-41e2-8b0b-ddc729e07ac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Owne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4b3c88-c43d-4eb9-af3b-4800b14d4f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Owner" ma:index="21" nillable="true" ma:displayName="Owner" ma:description="Who attends this meeting" ma:format="Dropdown" ma:list="UserInfo" ma:SharePointGroup="0"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019b73d-4ebc-41e2-8b0b-ddc729e07ac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3a08ae6-4c43-4a65-b0c3-69032b32cdcf}" ma:internalName="TaxCatchAll" ma:showField="CatchAllData" ma:web="1019b73d-4ebc-41e2-8b0b-ddc729e07a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0C2D31-F8CD-48C9-829A-A06802E5ACFC}">
  <ds:schemaRefs>
    <ds:schemaRef ds:uri="http://schemas.microsoft.com/sharepoint/v3/contenttype/forms"/>
  </ds:schemaRefs>
</ds:datastoreItem>
</file>

<file path=customXml/itemProps2.xml><?xml version="1.0" encoding="utf-8"?>
<ds:datastoreItem xmlns:ds="http://schemas.openxmlformats.org/officeDocument/2006/customXml" ds:itemID="{BC3ABBF4-DF30-4A88-BA61-2323658F41E2}">
  <ds:schemaRefs>
    <ds:schemaRef ds:uri="http://www.w3.org/XML/1998/namespace"/>
    <ds:schemaRef ds:uri="1019b73d-4ebc-41e2-8b0b-ddc729e07acc"/>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2b4b3c88-c43d-4eb9-af3b-4800b14d4fa5"/>
    <ds:schemaRef ds:uri="http://purl.org/dc/terms/"/>
  </ds:schemaRefs>
</ds:datastoreItem>
</file>

<file path=customXml/itemProps3.xml><?xml version="1.0" encoding="utf-8"?>
<ds:datastoreItem xmlns:ds="http://schemas.openxmlformats.org/officeDocument/2006/customXml" ds:itemID="{CEFD88EE-A8C1-4AB2-908B-E401459F09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4b3c88-c43d-4eb9-af3b-4800b14d4fa5"/>
    <ds:schemaRef ds:uri="1019b73d-4ebc-41e2-8b0b-ddc729e07a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HEE</Template>
  <TotalTime>14404</TotalTime>
  <Words>1284</Words>
  <Application>Microsoft Macintosh PowerPoint</Application>
  <PresentationFormat>Custom</PresentationFormat>
  <Paragraphs>149</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HEE</vt:lpstr>
      <vt:lpstr>Return to Practice for the South East </vt:lpstr>
      <vt:lpstr>Overview </vt:lpstr>
      <vt:lpstr>Routes for nurses and midwives who are seeking readmission to the Nursing &amp; Midwifery Council (NMC) register</vt:lpstr>
      <vt:lpstr>RTP course via a University  - offering Nursing and SCPHN</vt:lpstr>
      <vt:lpstr> Test of Competence route www.nmc.org.uk/toc21  </vt:lpstr>
      <vt:lpstr>Model of return </vt:lpstr>
      <vt:lpstr>Funding</vt:lpstr>
      <vt:lpstr>Key contacts and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Studio Whatever</dc:creator>
  <cp:lastModifiedBy>Steve</cp:lastModifiedBy>
  <cp:revision>60</cp:revision>
  <dcterms:created xsi:type="dcterms:W3CDTF">2021-04-06T16:42:50Z</dcterms:created>
  <dcterms:modified xsi:type="dcterms:W3CDTF">2024-12-02T22:39:12Z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0x010100E854AC882B70A04991C28CEB89B74204</vt:lpwstr>
  </property>
  <property fmtid="{D5CDD505-2E9C-101B-9397-08002B2CF9AE}" pid="3" name="_dlc_DocIdItemGuid">
    <vt:lpwstr>e6720942-689d-4e79-85d9-c0ee12d055cc</vt:lpwstr>
  </property>
  <property fmtid="{D5CDD505-2E9C-101B-9397-08002B2CF9AE}" pid="4" name="MediaServiceImageTags">
    <vt:lpwstr/>
  </property>
</Properties>
</file>