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4" r:id="rId2"/>
    <p:sldId id="264" r:id="rId3"/>
    <p:sldId id="291" r:id="rId4"/>
    <p:sldId id="302" r:id="rId5"/>
    <p:sldId id="287" r:id="rId6"/>
    <p:sldId id="290" r:id="rId7"/>
    <p:sldId id="301" r:id="rId8"/>
    <p:sldId id="292" r:id="rId9"/>
    <p:sldId id="2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55" autoAdjust="0"/>
    <p:restoredTop sz="94689"/>
  </p:normalViewPr>
  <p:slideViewPr>
    <p:cSldViewPr snapToGrid="0">
      <p:cViewPr varScale="1">
        <p:scale>
          <a:sx n="108" d="100"/>
          <a:sy n="108" d="100"/>
        </p:scale>
        <p:origin x="11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D6587-796B-49E1-8A72-175FA9A34DD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0F02B3D4-BDD9-463D-B8A8-724BD8258683}">
      <dgm:prSet phldrT="[Text]"/>
      <dgm:spPr>
        <a:solidFill>
          <a:schemeClr val="accent5">
            <a:lumMod val="40000"/>
            <a:lumOff val="60000"/>
          </a:schemeClr>
        </a:solidFill>
      </dgm:spPr>
      <dgm:t>
        <a:bodyPr/>
        <a:lstStyle/>
        <a:p>
          <a:r>
            <a:rPr lang="en-US" dirty="0">
              <a:ln>
                <a:noFill/>
              </a:ln>
              <a:solidFill>
                <a:srgbClr val="000000"/>
              </a:solidFill>
              <a:effectLst/>
              <a:latin typeface="Arial" panose="020B0604020202020204" pitchFamily="34" charset="0"/>
              <a:ea typeface="Arial Unicode MS"/>
              <a:cs typeface="Arial Unicode MS"/>
            </a:rPr>
            <a:t>Talent and development</a:t>
          </a:r>
          <a:endParaRPr lang="en-GB" dirty="0"/>
        </a:p>
      </dgm:t>
    </dgm:pt>
    <dgm:pt modelId="{75EDD0E3-DC2D-48DA-9E60-AD01DAF627A5}" type="parTrans" cxnId="{6B5C773E-EB69-4C19-B7D1-02FA2D335307}">
      <dgm:prSet/>
      <dgm:spPr/>
      <dgm:t>
        <a:bodyPr/>
        <a:lstStyle/>
        <a:p>
          <a:endParaRPr lang="en-GB"/>
        </a:p>
      </dgm:t>
    </dgm:pt>
    <dgm:pt modelId="{AF08A3CB-3441-4E58-B879-73162987CF29}" type="sibTrans" cxnId="{6B5C773E-EB69-4C19-B7D1-02FA2D335307}">
      <dgm:prSet/>
      <dgm:spPr/>
      <dgm:t>
        <a:bodyPr/>
        <a:lstStyle/>
        <a:p>
          <a:endParaRPr lang="en-GB"/>
        </a:p>
      </dgm:t>
    </dgm:pt>
    <dgm:pt modelId="{F249CF6E-B357-4594-B35A-1DA366264A11}">
      <dgm:prSet phldrT="[Text]"/>
      <dgm:spPr>
        <a:solidFill>
          <a:schemeClr val="accent5">
            <a:lumMod val="40000"/>
            <a:lumOff val="60000"/>
          </a:schemeClr>
        </a:solidFill>
      </dgm:spPr>
      <dgm:t>
        <a:bodyPr/>
        <a:lstStyle/>
        <a:p>
          <a:r>
            <a:rPr lang="en-US" dirty="0">
              <a:ln>
                <a:noFill/>
              </a:ln>
              <a:solidFill>
                <a:srgbClr val="000000"/>
              </a:solidFill>
              <a:effectLst/>
              <a:latin typeface="Arial" panose="020B0604020202020204" pitchFamily="34" charset="0"/>
              <a:ea typeface="Arial Unicode MS"/>
              <a:cs typeface="Arial Unicode MS"/>
            </a:rPr>
            <a:t>Strategic alignment to maternity outcomes </a:t>
          </a:r>
          <a:endParaRPr lang="en-GB" dirty="0"/>
        </a:p>
      </dgm:t>
    </dgm:pt>
    <dgm:pt modelId="{E089E26F-074A-46E4-81E2-78AA6C4DE13E}" type="parTrans" cxnId="{FC7F3CDC-B192-42C6-8A4E-F3C3260D9B15}">
      <dgm:prSet/>
      <dgm:spPr/>
      <dgm:t>
        <a:bodyPr/>
        <a:lstStyle/>
        <a:p>
          <a:endParaRPr lang="en-GB"/>
        </a:p>
      </dgm:t>
    </dgm:pt>
    <dgm:pt modelId="{B8CF4C2E-3B18-4417-8687-D8BCD5D53089}" type="sibTrans" cxnId="{FC7F3CDC-B192-42C6-8A4E-F3C3260D9B15}">
      <dgm:prSet/>
      <dgm:spPr/>
      <dgm:t>
        <a:bodyPr/>
        <a:lstStyle/>
        <a:p>
          <a:endParaRPr lang="en-GB"/>
        </a:p>
      </dgm:t>
    </dgm:pt>
    <dgm:pt modelId="{70CEA80B-795D-4EBA-B1A0-D4EED273C4EC}">
      <dgm:prSet phldrT="[Text]"/>
      <dgm:spPr>
        <a:solidFill>
          <a:schemeClr val="accent5">
            <a:lumMod val="40000"/>
            <a:lumOff val="60000"/>
          </a:schemeClr>
        </a:solidFill>
      </dgm:spPr>
      <dgm:t>
        <a:bodyPr/>
        <a:lstStyle/>
        <a:p>
          <a:r>
            <a:rPr lang="en-US" dirty="0">
              <a:ln>
                <a:noFill/>
              </a:ln>
              <a:solidFill>
                <a:srgbClr val="000000"/>
              </a:solidFill>
              <a:effectLst/>
              <a:latin typeface="Arial" panose="020B0604020202020204" pitchFamily="34" charset="0"/>
              <a:ea typeface="Arial Unicode MS"/>
              <a:cs typeface="Arial Unicode MS"/>
            </a:rPr>
            <a:t>Health inequalities</a:t>
          </a:r>
          <a:endParaRPr lang="en-GB" dirty="0"/>
        </a:p>
      </dgm:t>
    </dgm:pt>
    <dgm:pt modelId="{FED3B8EC-248D-4B3E-84CC-42825472C0EA}" type="parTrans" cxnId="{971766C1-5FD3-4ACE-8F42-39AF85B9C187}">
      <dgm:prSet/>
      <dgm:spPr/>
      <dgm:t>
        <a:bodyPr/>
        <a:lstStyle/>
        <a:p>
          <a:endParaRPr lang="en-GB"/>
        </a:p>
      </dgm:t>
    </dgm:pt>
    <dgm:pt modelId="{149A4894-8325-4F7D-9FD3-489012C15E1F}" type="sibTrans" cxnId="{971766C1-5FD3-4ACE-8F42-39AF85B9C187}">
      <dgm:prSet/>
      <dgm:spPr/>
      <dgm:t>
        <a:bodyPr/>
        <a:lstStyle/>
        <a:p>
          <a:endParaRPr lang="en-GB"/>
        </a:p>
      </dgm:t>
    </dgm:pt>
    <dgm:pt modelId="{7E8714FC-1773-4E90-86C6-68D534921B1C}">
      <dgm:prSet phldrT="[Text]"/>
      <dgm:spPr>
        <a:solidFill>
          <a:schemeClr val="accent5">
            <a:lumMod val="40000"/>
            <a:lumOff val="60000"/>
          </a:schemeClr>
        </a:solidFill>
      </dgm:spPr>
      <dgm:t>
        <a:bodyPr/>
        <a:lstStyle/>
        <a:p>
          <a:r>
            <a:rPr lang="en-US" dirty="0">
              <a:ln>
                <a:noFill/>
              </a:ln>
              <a:solidFill>
                <a:srgbClr val="000000"/>
              </a:solidFill>
              <a:effectLst/>
              <a:latin typeface="Arial" panose="020B0604020202020204" pitchFamily="34" charset="0"/>
              <a:ea typeface="Arial Unicode MS"/>
              <a:cs typeface="Arial Unicode MS"/>
            </a:rPr>
            <a:t>Leadership</a:t>
          </a:r>
          <a:endParaRPr lang="en-GB" dirty="0"/>
        </a:p>
      </dgm:t>
    </dgm:pt>
    <dgm:pt modelId="{B22FE4D0-65E6-4388-B3BA-058D000801D4}" type="parTrans" cxnId="{D82DBF7E-7A01-4A98-842F-58BED0022FED}">
      <dgm:prSet/>
      <dgm:spPr/>
      <dgm:t>
        <a:bodyPr/>
        <a:lstStyle/>
        <a:p>
          <a:endParaRPr lang="en-GB"/>
        </a:p>
      </dgm:t>
    </dgm:pt>
    <dgm:pt modelId="{A82785D6-6368-4FB0-B723-6466897E7A97}" type="sibTrans" cxnId="{D82DBF7E-7A01-4A98-842F-58BED0022FED}">
      <dgm:prSet/>
      <dgm:spPr/>
      <dgm:t>
        <a:bodyPr/>
        <a:lstStyle/>
        <a:p>
          <a:endParaRPr lang="en-GB"/>
        </a:p>
      </dgm:t>
    </dgm:pt>
    <dgm:pt modelId="{4FDF9981-E748-45C8-BB3B-02AEEABB8D2B}" type="pres">
      <dgm:prSet presAssocID="{226D6587-796B-49E1-8A72-175FA9A34DDD}" presName="matrix" presStyleCnt="0">
        <dgm:presLayoutVars>
          <dgm:chMax val="1"/>
          <dgm:dir/>
          <dgm:resizeHandles val="exact"/>
        </dgm:presLayoutVars>
      </dgm:prSet>
      <dgm:spPr/>
    </dgm:pt>
    <dgm:pt modelId="{E8A09071-8782-4E56-BCED-D5C42F901305}" type="pres">
      <dgm:prSet presAssocID="{226D6587-796B-49E1-8A72-175FA9A34DDD}" presName="diamond" presStyleLbl="bgShp" presStyleIdx="0" presStyleCnt="1"/>
      <dgm:spPr/>
    </dgm:pt>
    <dgm:pt modelId="{81B2422D-E96E-4E57-BA67-967DCB716E1D}" type="pres">
      <dgm:prSet presAssocID="{226D6587-796B-49E1-8A72-175FA9A34DDD}" presName="quad1" presStyleLbl="node1" presStyleIdx="0" presStyleCnt="4" custLinFactNeighborX="3846" custLinFactNeighborY="0">
        <dgm:presLayoutVars>
          <dgm:chMax val="0"/>
          <dgm:chPref val="0"/>
          <dgm:bulletEnabled val="1"/>
        </dgm:presLayoutVars>
      </dgm:prSet>
      <dgm:spPr/>
    </dgm:pt>
    <dgm:pt modelId="{F3A9E867-EF32-4078-BF1A-811DF7C82B44}" type="pres">
      <dgm:prSet presAssocID="{226D6587-796B-49E1-8A72-175FA9A34DDD}" presName="quad2" presStyleLbl="node1" presStyleIdx="1" presStyleCnt="4">
        <dgm:presLayoutVars>
          <dgm:chMax val="0"/>
          <dgm:chPref val="0"/>
          <dgm:bulletEnabled val="1"/>
        </dgm:presLayoutVars>
      </dgm:prSet>
      <dgm:spPr/>
    </dgm:pt>
    <dgm:pt modelId="{7BBA2EE4-14C5-4378-898B-501C9D4D7FA5}" type="pres">
      <dgm:prSet presAssocID="{226D6587-796B-49E1-8A72-175FA9A34DDD}" presName="quad3" presStyleLbl="node1" presStyleIdx="2" presStyleCnt="4">
        <dgm:presLayoutVars>
          <dgm:chMax val="0"/>
          <dgm:chPref val="0"/>
          <dgm:bulletEnabled val="1"/>
        </dgm:presLayoutVars>
      </dgm:prSet>
      <dgm:spPr/>
    </dgm:pt>
    <dgm:pt modelId="{34BC098F-C38F-4D2D-BF37-F26A6929C71A}" type="pres">
      <dgm:prSet presAssocID="{226D6587-796B-49E1-8A72-175FA9A34DDD}" presName="quad4" presStyleLbl="node1" presStyleIdx="3" presStyleCnt="4" custLinFactNeighborY="-1240">
        <dgm:presLayoutVars>
          <dgm:chMax val="0"/>
          <dgm:chPref val="0"/>
          <dgm:bulletEnabled val="1"/>
        </dgm:presLayoutVars>
      </dgm:prSet>
      <dgm:spPr/>
    </dgm:pt>
  </dgm:ptLst>
  <dgm:cxnLst>
    <dgm:cxn modelId="{38685507-D4AE-4B5D-A39D-033E3562C3F1}" type="presOf" srcId="{70CEA80B-795D-4EBA-B1A0-D4EED273C4EC}" destId="{7BBA2EE4-14C5-4378-898B-501C9D4D7FA5}" srcOrd="0" destOrd="0" presId="urn:microsoft.com/office/officeart/2005/8/layout/matrix3"/>
    <dgm:cxn modelId="{0D706E2C-1631-4890-8F5D-65B8356448CE}" type="presOf" srcId="{7E8714FC-1773-4E90-86C6-68D534921B1C}" destId="{34BC098F-C38F-4D2D-BF37-F26A6929C71A}" srcOrd="0" destOrd="0" presId="urn:microsoft.com/office/officeart/2005/8/layout/matrix3"/>
    <dgm:cxn modelId="{6B5C773E-EB69-4C19-B7D1-02FA2D335307}" srcId="{226D6587-796B-49E1-8A72-175FA9A34DDD}" destId="{0F02B3D4-BDD9-463D-B8A8-724BD8258683}" srcOrd="0" destOrd="0" parTransId="{75EDD0E3-DC2D-48DA-9E60-AD01DAF627A5}" sibTransId="{AF08A3CB-3441-4E58-B879-73162987CF29}"/>
    <dgm:cxn modelId="{9C8C424F-034C-43AE-B1F8-EFA6EE7D7C68}" type="presOf" srcId="{0F02B3D4-BDD9-463D-B8A8-724BD8258683}" destId="{81B2422D-E96E-4E57-BA67-967DCB716E1D}" srcOrd="0" destOrd="0" presId="urn:microsoft.com/office/officeart/2005/8/layout/matrix3"/>
    <dgm:cxn modelId="{D82DBF7E-7A01-4A98-842F-58BED0022FED}" srcId="{226D6587-796B-49E1-8A72-175FA9A34DDD}" destId="{7E8714FC-1773-4E90-86C6-68D534921B1C}" srcOrd="3" destOrd="0" parTransId="{B22FE4D0-65E6-4388-B3BA-058D000801D4}" sibTransId="{A82785D6-6368-4FB0-B723-6466897E7A97}"/>
    <dgm:cxn modelId="{0A4EE595-F6FB-4E0F-A1FA-122A454FCC04}" type="presOf" srcId="{F249CF6E-B357-4594-B35A-1DA366264A11}" destId="{F3A9E867-EF32-4078-BF1A-811DF7C82B44}" srcOrd="0" destOrd="0" presId="urn:microsoft.com/office/officeart/2005/8/layout/matrix3"/>
    <dgm:cxn modelId="{971766C1-5FD3-4ACE-8F42-39AF85B9C187}" srcId="{226D6587-796B-49E1-8A72-175FA9A34DDD}" destId="{70CEA80B-795D-4EBA-B1A0-D4EED273C4EC}" srcOrd="2" destOrd="0" parTransId="{FED3B8EC-248D-4B3E-84CC-42825472C0EA}" sibTransId="{149A4894-8325-4F7D-9FD3-489012C15E1F}"/>
    <dgm:cxn modelId="{FC7F3CDC-B192-42C6-8A4E-F3C3260D9B15}" srcId="{226D6587-796B-49E1-8A72-175FA9A34DDD}" destId="{F249CF6E-B357-4594-B35A-1DA366264A11}" srcOrd="1" destOrd="0" parTransId="{E089E26F-074A-46E4-81E2-78AA6C4DE13E}" sibTransId="{B8CF4C2E-3B18-4417-8687-D8BCD5D53089}"/>
    <dgm:cxn modelId="{4B8062E1-CB02-40B5-AB0F-F76CE67B9A04}" type="presOf" srcId="{226D6587-796B-49E1-8A72-175FA9A34DDD}" destId="{4FDF9981-E748-45C8-BB3B-02AEEABB8D2B}" srcOrd="0" destOrd="0" presId="urn:microsoft.com/office/officeart/2005/8/layout/matrix3"/>
    <dgm:cxn modelId="{A9071B08-DD66-4BA6-8623-F6D83326BB19}" type="presParOf" srcId="{4FDF9981-E748-45C8-BB3B-02AEEABB8D2B}" destId="{E8A09071-8782-4E56-BCED-D5C42F901305}" srcOrd="0" destOrd="0" presId="urn:microsoft.com/office/officeart/2005/8/layout/matrix3"/>
    <dgm:cxn modelId="{23FE0F19-2C78-41C1-B748-FC9283E29DBD}" type="presParOf" srcId="{4FDF9981-E748-45C8-BB3B-02AEEABB8D2B}" destId="{81B2422D-E96E-4E57-BA67-967DCB716E1D}" srcOrd="1" destOrd="0" presId="urn:microsoft.com/office/officeart/2005/8/layout/matrix3"/>
    <dgm:cxn modelId="{C017C598-02D3-4F23-91F1-1F578C9CAE39}" type="presParOf" srcId="{4FDF9981-E748-45C8-BB3B-02AEEABB8D2B}" destId="{F3A9E867-EF32-4078-BF1A-811DF7C82B44}" srcOrd="2" destOrd="0" presId="urn:microsoft.com/office/officeart/2005/8/layout/matrix3"/>
    <dgm:cxn modelId="{7AE8D717-8084-4C0B-9CEE-204E8CCB2996}" type="presParOf" srcId="{4FDF9981-E748-45C8-BB3B-02AEEABB8D2B}" destId="{7BBA2EE4-14C5-4378-898B-501C9D4D7FA5}" srcOrd="3" destOrd="0" presId="urn:microsoft.com/office/officeart/2005/8/layout/matrix3"/>
    <dgm:cxn modelId="{06FACB65-8E50-426C-A0AE-056C13EBCB2D}" type="presParOf" srcId="{4FDF9981-E748-45C8-BB3B-02AEEABB8D2B}" destId="{34BC098F-C38F-4D2D-BF37-F26A6929C71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6BF88-599B-4BB9-B359-372AB29FBBC9}" type="doc">
      <dgm:prSet loTypeId="urn:diagrams.loki3.com/BracketList" loCatId="list" qsTypeId="urn:microsoft.com/office/officeart/2005/8/quickstyle/simple1" qsCatId="simple" csTypeId="urn:microsoft.com/office/officeart/2005/8/colors/colorful5" csCatId="colorful" phldr="1"/>
      <dgm:spPr/>
      <dgm:t>
        <a:bodyPr/>
        <a:lstStyle/>
        <a:p>
          <a:endParaRPr lang="en-GB"/>
        </a:p>
      </dgm:t>
    </dgm:pt>
    <dgm:pt modelId="{A5E9D3F3-E972-46A0-939B-8BE68DC97E3B}">
      <dgm:prSet phldrT="[Text]" custT="1"/>
      <dgm:spPr/>
      <dgm:t>
        <a:bodyPr/>
        <a:lstStyle/>
        <a:p>
          <a:r>
            <a:rPr lang="en-GB" sz="1500" dirty="0"/>
            <a:t>Navigating organisational  culture</a:t>
          </a:r>
        </a:p>
      </dgm:t>
    </dgm:pt>
    <dgm:pt modelId="{3AC726C3-6E29-4EC7-BF25-DA3DE0A895F4}" type="parTrans" cxnId="{5D277E59-F905-4F66-965C-D5EFBDE8A8A8}">
      <dgm:prSet/>
      <dgm:spPr/>
      <dgm:t>
        <a:bodyPr/>
        <a:lstStyle/>
        <a:p>
          <a:endParaRPr lang="en-GB"/>
        </a:p>
      </dgm:t>
    </dgm:pt>
    <dgm:pt modelId="{70CA16DF-1B95-47F0-86DC-87FE677FFC91}" type="sibTrans" cxnId="{5D277E59-F905-4F66-965C-D5EFBDE8A8A8}">
      <dgm:prSet/>
      <dgm:spPr/>
      <dgm:t>
        <a:bodyPr/>
        <a:lstStyle/>
        <a:p>
          <a:endParaRPr lang="en-GB"/>
        </a:p>
      </dgm:t>
    </dgm:pt>
    <dgm:pt modelId="{2CF90D8A-9A0A-43D9-8AF9-EC7FDF19B8D7}">
      <dgm:prSet phldrT="[Text]" custT="1"/>
      <dgm:spPr/>
      <dgm:t>
        <a:bodyPr/>
        <a:lstStyle/>
        <a:p>
          <a:r>
            <a:rPr lang="en-GB" sz="1600" dirty="0"/>
            <a:t>Maintaining wellbeing</a:t>
          </a:r>
        </a:p>
      </dgm:t>
    </dgm:pt>
    <dgm:pt modelId="{2FCE73CE-E2B5-4C06-80B0-2E3CA8AC206C}" type="parTrans" cxnId="{D4F3EB62-50B3-4D49-A7C0-6068BC4404A7}">
      <dgm:prSet/>
      <dgm:spPr/>
      <dgm:t>
        <a:bodyPr/>
        <a:lstStyle/>
        <a:p>
          <a:endParaRPr lang="en-GB"/>
        </a:p>
      </dgm:t>
    </dgm:pt>
    <dgm:pt modelId="{34EA81FC-7206-4C23-A1FC-E252BEC046FB}" type="sibTrans" cxnId="{D4F3EB62-50B3-4D49-A7C0-6068BC4404A7}">
      <dgm:prSet/>
      <dgm:spPr/>
      <dgm:t>
        <a:bodyPr/>
        <a:lstStyle/>
        <a:p>
          <a:endParaRPr lang="en-GB"/>
        </a:p>
      </dgm:t>
    </dgm:pt>
    <dgm:pt modelId="{07981AB4-BADB-488E-A343-FDBCCE991370}">
      <dgm:prSet phldrT="[Text]" custT="1"/>
      <dgm:spPr/>
      <dgm:t>
        <a:bodyPr/>
        <a:lstStyle/>
        <a:p>
          <a:r>
            <a:rPr lang="en-GB" sz="1500" dirty="0"/>
            <a:t>Managing emotions</a:t>
          </a:r>
        </a:p>
      </dgm:t>
    </dgm:pt>
    <dgm:pt modelId="{6BB9BAC6-BD92-4D40-97B2-F705CAD347CB}" type="parTrans" cxnId="{4E5BCB83-BCFE-44DB-ABDF-BAA46F1B4FE2}">
      <dgm:prSet/>
      <dgm:spPr/>
      <dgm:t>
        <a:bodyPr/>
        <a:lstStyle/>
        <a:p>
          <a:endParaRPr lang="en-GB"/>
        </a:p>
      </dgm:t>
    </dgm:pt>
    <dgm:pt modelId="{E344E395-1628-42AD-BAEB-818925BFE1FC}" type="sibTrans" cxnId="{4E5BCB83-BCFE-44DB-ABDF-BAA46F1B4FE2}">
      <dgm:prSet/>
      <dgm:spPr/>
      <dgm:t>
        <a:bodyPr/>
        <a:lstStyle/>
        <a:p>
          <a:endParaRPr lang="en-GB"/>
        </a:p>
      </dgm:t>
    </dgm:pt>
    <dgm:pt modelId="{E95E992A-19EE-4404-BF28-A8671F6EAD8D}">
      <dgm:prSet phldrT="[Text]" custT="1"/>
      <dgm:spPr/>
      <dgm:t>
        <a:bodyPr/>
        <a:lstStyle/>
        <a:p>
          <a:r>
            <a:rPr lang="en-GB" sz="1600" dirty="0"/>
            <a:t>Impact of discrimination</a:t>
          </a:r>
        </a:p>
      </dgm:t>
    </dgm:pt>
    <dgm:pt modelId="{16E51133-FDD2-4B4E-9182-42426AA0620C}" type="parTrans" cxnId="{D5834F2F-5DDC-4B74-95BF-1FA777678F80}">
      <dgm:prSet/>
      <dgm:spPr/>
      <dgm:t>
        <a:bodyPr/>
        <a:lstStyle/>
        <a:p>
          <a:endParaRPr lang="en-GB"/>
        </a:p>
      </dgm:t>
    </dgm:pt>
    <dgm:pt modelId="{A3122651-5E53-4093-B371-AD6F868DA18B}" type="sibTrans" cxnId="{D5834F2F-5DDC-4B74-95BF-1FA777678F80}">
      <dgm:prSet/>
      <dgm:spPr/>
      <dgm:t>
        <a:bodyPr/>
        <a:lstStyle/>
        <a:p>
          <a:endParaRPr lang="en-GB"/>
        </a:p>
      </dgm:t>
    </dgm:pt>
    <dgm:pt modelId="{5563912E-9B00-41D1-B3D7-BA35B10AE124}">
      <dgm:prSet phldrT="[Text]" custT="1"/>
      <dgm:spPr/>
      <dgm:t>
        <a:bodyPr/>
        <a:lstStyle/>
        <a:p>
          <a:r>
            <a:rPr lang="en-GB" sz="1600" dirty="0"/>
            <a:t>Supporting others</a:t>
          </a:r>
        </a:p>
      </dgm:t>
    </dgm:pt>
    <dgm:pt modelId="{1230BB54-FD58-4C77-889B-F6229465F9E0}" type="parTrans" cxnId="{B6AE3C21-3F87-4423-A564-E0684E0A8632}">
      <dgm:prSet/>
      <dgm:spPr/>
      <dgm:t>
        <a:bodyPr/>
        <a:lstStyle/>
        <a:p>
          <a:endParaRPr lang="en-GB"/>
        </a:p>
      </dgm:t>
    </dgm:pt>
    <dgm:pt modelId="{7188FB0A-F824-4231-A26F-5FB14747060F}" type="sibTrans" cxnId="{B6AE3C21-3F87-4423-A564-E0684E0A8632}">
      <dgm:prSet/>
      <dgm:spPr/>
      <dgm:t>
        <a:bodyPr/>
        <a:lstStyle/>
        <a:p>
          <a:endParaRPr lang="en-GB"/>
        </a:p>
      </dgm:t>
    </dgm:pt>
    <dgm:pt modelId="{874004CB-635A-4573-983C-4BB2FAE5238C}">
      <dgm:prSet phldrT="[Text]" custT="1"/>
      <dgm:spPr/>
      <dgm:t>
        <a:bodyPr/>
        <a:lstStyle/>
        <a:p>
          <a:r>
            <a:rPr lang="en-GB" sz="1600" dirty="0"/>
            <a:t>Building resilience and refocusing</a:t>
          </a:r>
        </a:p>
      </dgm:t>
    </dgm:pt>
    <dgm:pt modelId="{010440DF-DA4C-415D-B279-E5A632BB2023}" type="parTrans" cxnId="{9475FCE2-6D8A-48F1-BFA0-7662B1DBA5C5}">
      <dgm:prSet/>
      <dgm:spPr/>
      <dgm:t>
        <a:bodyPr/>
        <a:lstStyle/>
        <a:p>
          <a:endParaRPr lang="en-GB"/>
        </a:p>
      </dgm:t>
    </dgm:pt>
    <dgm:pt modelId="{7F9BC2EC-1BAD-4BC2-97C5-9A2E8611E1D5}" type="sibTrans" cxnId="{9475FCE2-6D8A-48F1-BFA0-7662B1DBA5C5}">
      <dgm:prSet/>
      <dgm:spPr/>
      <dgm:t>
        <a:bodyPr/>
        <a:lstStyle/>
        <a:p>
          <a:endParaRPr lang="en-GB"/>
        </a:p>
      </dgm:t>
    </dgm:pt>
    <dgm:pt modelId="{368414D7-140C-4C16-A7FE-A7FC47152078}">
      <dgm:prSet phldrT="[Text]" custT="1"/>
      <dgm:spPr/>
      <dgm:t>
        <a:bodyPr/>
        <a:lstStyle/>
        <a:p>
          <a:r>
            <a:rPr lang="en-GB" sz="1600" dirty="0"/>
            <a:t>Reframing unhealthy beliefs</a:t>
          </a:r>
        </a:p>
      </dgm:t>
    </dgm:pt>
    <dgm:pt modelId="{505FA7EC-5ACF-4F6B-9447-1E3FFE199664}" type="parTrans" cxnId="{0054DFD4-72F0-4FC2-A13B-311CB8CDC724}">
      <dgm:prSet/>
      <dgm:spPr/>
      <dgm:t>
        <a:bodyPr/>
        <a:lstStyle/>
        <a:p>
          <a:endParaRPr lang="en-GB"/>
        </a:p>
      </dgm:t>
    </dgm:pt>
    <dgm:pt modelId="{05471355-DBDF-45E3-B3B3-E3AB5EB80417}" type="sibTrans" cxnId="{0054DFD4-72F0-4FC2-A13B-311CB8CDC724}">
      <dgm:prSet/>
      <dgm:spPr/>
      <dgm:t>
        <a:bodyPr/>
        <a:lstStyle/>
        <a:p>
          <a:endParaRPr lang="en-GB"/>
        </a:p>
      </dgm:t>
    </dgm:pt>
    <dgm:pt modelId="{95F87753-050C-4DE5-B40C-71BCC793B00C}">
      <dgm:prSet phldrT="[Text]" custT="1"/>
      <dgm:spPr/>
      <dgm:t>
        <a:bodyPr/>
        <a:lstStyle/>
        <a:p>
          <a:r>
            <a:rPr lang="en-GB" sz="1600" dirty="0"/>
            <a:t>Regulating emotions </a:t>
          </a:r>
        </a:p>
      </dgm:t>
    </dgm:pt>
    <dgm:pt modelId="{74C2DF58-98D3-4244-A0A3-E6A2234F000A}" type="parTrans" cxnId="{A9FC51B3-2CA2-4DE8-893B-817E809A6DEB}">
      <dgm:prSet/>
      <dgm:spPr/>
      <dgm:t>
        <a:bodyPr/>
        <a:lstStyle/>
        <a:p>
          <a:endParaRPr lang="en-GB"/>
        </a:p>
      </dgm:t>
    </dgm:pt>
    <dgm:pt modelId="{ACDA0BA8-8C1D-4FDD-9113-B23BB7F18C7A}" type="sibTrans" cxnId="{A9FC51B3-2CA2-4DE8-893B-817E809A6DEB}">
      <dgm:prSet/>
      <dgm:spPr/>
      <dgm:t>
        <a:bodyPr/>
        <a:lstStyle/>
        <a:p>
          <a:endParaRPr lang="en-GB"/>
        </a:p>
      </dgm:t>
    </dgm:pt>
    <dgm:pt modelId="{FEC2ACC9-1C99-4D72-B934-0AE5FF5994C9}" type="pres">
      <dgm:prSet presAssocID="{9396BF88-599B-4BB9-B359-372AB29FBBC9}" presName="Name0" presStyleCnt="0">
        <dgm:presLayoutVars>
          <dgm:dir/>
          <dgm:animLvl val="lvl"/>
          <dgm:resizeHandles val="exact"/>
        </dgm:presLayoutVars>
      </dgm:prSet>
      <dgm:spPr/>
    </dgm:pt>
    <dgm:pt modelId="{3AF63F6F-51E6-48C8-8E37-5AB8BD129DA1}" type="pres">
      <dgm:prSet presAssocID="{A5E9D3F3-E972-46A0-939B-8BE68DC97E3B}" presName="linNode" presStyleCnt="0"/>
      <dgm:spPr/>
    </dgm:pt>
    <dgm:pt modelId="{4BC494A4-75C0-46DC-9529-CC645B71111E}" type="pres">
      <dgm:prSet presAssocID="{A5E9D3F3-E972-46A0-939B-8BE68DC97E3B}" presName="parTx" presStyleLbl="revTx" presStyleIdx="0" presStyleCnt="2">
        <dgm:presLayoutVars>
          <dgm:chMax val="1"/>
          <dgm:bulletEnabled val="1"/>
        </dgm:presLayoutVars>
      </dgm:prSet>
      <dgm:spPr/>
    </dgm:pt>
    <dgm:pt modelId="{A72B96CF-64A8-4066-9AA4-9F2BA7360656}" type="pres">
      <dgm:prSet presAssocID="{A5E9D3F3-E972-46A0-939B-8BE68DC97E3B}" presName="bracket" presStyleLbl="parChTrans1D1" presStyleIdx="0" presStyleCnt="2"/>
      <dgm:spPr/>
    </dgm:pt>
    <dgm:pt modelId="{126ADEDA-3026-41D7-866A-A70D2F0547A2}" type="pres">
      <dgm:prSet presAssocID="{A5E9D3F3-E972-46A0-939B-8BE68DC97E3B}" presName="spH" presStyleCnt="0"/>
      <dgm:spPr/>
    </dgm:pt>
    <dgm:pt modelId="{DD59CB10-E9E5-49E6-A9F1-13547EFA25FD}" type="pres">
      <dgm:prSet presAssocID="{A5E9D3F3-E972-46A0-939B-8BE68DC97E3B}" presName="desTx" presStyleLbl="node1" presStyleIdx="0" presStyleCnt="2">
        <dgm:presLayoutVars>
          <dgm:bulletEnabled val="1"/>
        </dgm:presLayoutVars>
      </dgm:prSet>
      <dgm:spPr/>
    </dgm:pt>
    <dgm:pt modelId="{8E68A9EB-C17D-464E-8D0B-82BEECDDE411}" type="pres">
      <dgm:prSet presAssocID="{70CA16DF-1B95-47F0-86DC-87FE677FFC91}" presName="spV" presStyleCnt="0"/>
      <dgm:spPr/>
    </dgm:pt>
    <dgm:pt modelId="{CDF7E703-4641-40AD-B9C4-66A4D399B427}" type="pres">
      <dgm:prSet presAssocID="{07981AB4-BADB-488E-A343-FDBCCE991370}" presName="linNode" presStyleCnt="0"/>
      <dgm:spPr/>
    </dgm:pt>
    <dgm:pt modelId="{3F1E6037-0F8E-4B7A-873A-7D122E5A3515}" type="pres">
      <dgm:prSet presAssocID="{07981AB4-BADB-488E-A343-FDBCCE991370}" presName="parTx" presStyleLbl="revTx" presStyleIdx="1" presStyleCnt="2">
        <dgm:presLayoutVars>
          <dgm:chMax val="1"/>
          <dgm:bulletEnabled val="1"/>
        </dgm:presLayoutVars>
      </dgm:prSet>
      <dgm:spPr/>
    </dgm:pt>
    <dgm:pt modelId="{DDAF114E-6361-436A-BE6C-4978D8B4365F}" type="pres">
      <dgm:prSet presAssocID="{07981AB4-BADB-488E-A343-FDBCCE991370}" presName="bracket" presStyleLbl="parChTrans1D1" presStyleIdx="1" presStyleCnt="2"/>
      <dgm:spPr/>
    </dgm:pt>
    <dgm:pt modelId="{A14C05D1-B638-40BD-B1FA-94C1063F0C9D}" type="pres">
      <dgm:prSet presAssocID="{07981AB4-BADB-488E-A343-FDBCCE991370}" presName="spH" presStyleCnt="0"/>
      <dgm:spPr/>
    </dgm:pt>
    <dgm:pt modelId="{AC4B00D0-A196-4B6C-B262-5CB945279CBB}" type="pres">
      <dgm:prSet presAssocID="{07981AB4-BADB-488E-A343-FDBCCE991370}" presName="desTx" presStyleLbl="node1" presStyleIdx="1" presStyleCnt="2">
        <dgm:presLayoutVars>
          <dgm:bulletEnabled val="1"/>
        </dgm:presLayoutVars>
      </dgm:prSet>
      <dgm:spPr/>
    </dgm:pt>
  </dgm:ptLst>
  <dgm:cxnLst>
    <dgm:cxn modelId="{B6AE3C21-3F87-4423-A564-E0684E0A8632}" srcId="{A5E9D3F3-E972-46A0-939B-8BE68DC97E3B}" destId="{5563912E-9B00-41D1-B3D7-BA35B10AE124}" srcOrd="1" destOrd="0" parTransId="{1230BB54-FD58-4C77-889B-F6229465F9E0}" sibTransId="{7188FB0A-F824-4231-A26F-5FB14747060F}"/>
    <dgm:cxn modelId="{D5834F2F-5DDC-4B74-95BF-1FA777678F80}" srcId="{07981AB4-BADB-488E-A343-FDBCCE991370}" destId="{E95E992A-19EE-4404-BF28-A8671F6EAD8D}" srcOrd="0" destOrd="0" parTransId="{16E51133-FDD2-4B4E-9182-42426AA0620C}" sibTransId="{A3122651-5E53-4093-B371-AD6F868DA18B}"/>
    <dgm:cxn modelId="{529D2D51-8974-47E9-8E41-CCA4BE40C24A}" type="presOf" srcId="{07981AB4-BADB-488E-A343-FDBCCE991370}" destId="{3F1E6037-0F8E-4B7A-873A-7D122E5A3515}" srcOrd="0" destOrd="0" presId="urn:diagrams.loki3.com/BracketList"/>
    <dgm:cxn modelId="{5D277E59-F905-4F66-965C-D5EFBDE8A8A8}" srcId="{9396BF88-599B-4BB9-B359-372AB29FBBC9}" destId="{A5E9D3F3-E972-46A0-939B-8BE68DC97E3B}" srcOrd="0" destOrd="0" parTransId="{3AC726C3-6E29-4EC7-BF25-DA3DE0A895F4}" sibTransId="{70CA16DF-1B95-47F0-86DC-87FE677FFC91}"/>
    <dgm:cxn modelId="{D4F3EB62-50B3-4D49-A7C0-6068BC4404A7}" srcId="{A5E9D3F3-E972-46A0-939B-8BE68DC97E3B}" destId="{2CF90D8A-9A0A-43D9-8AF9-EC7FDF19B8D7}" srcOrd="0" destOrd="0" parTransId="{2FCE73CE-E2B5-4C06-80B0-2E3CA8AC206C}" sibTransId="{34EA81FC-7206-4C23-A1FC-E252BEC046FB}"/>
    <dgm:cxn modelId="{F1412C80-E1AE-4C90-952C-FBF455DC53BC}" type="presOf" srcId="{5563912E-9B00-41D1-B3D7-BA35B10AE124}" destId="{DD59CB10-E9E5-49E6-A9F1-13547EFA25FD}" srcOrd="0" destOrd="1" presId="urn:diagrams.loki3.com/BracketList"/>
    <dgm:cxn modelId="{4E5BCB83-BCFE-44DB-ABDF-BAA46F1B4FE2}" srcId="{9396BF88-599B-4BB9-B359-372AB29FBBC9}" destId="{07981AB4-BADB-488E-A343-FDBCCE991370}" srcOrd="1" destOrd="0" parTransId="{6BB9BAC6-BD92-4D40-97B2-F705CAD347CB}" sibTransId="{E344E395-1628-42AD-BAEB-818925BFE1FC}"/>
    <dgm:cxn modelId="{8451F389-3EEA-4A2F-9C25-57665DFBD46E}" type="presOf" srcId="{E95E992A-19EE-4404-BF28-A8671F6EAD8D}" destId="{AC4B00D0-A196-4B6C-B262-5CB945279CBB}" srcOrd="0" destOrd="0" presId="urn:diagrams.loki3.com/BracketList"/>
    <dgm:cxn modelId="{577D568D-8161-43F7-A1F6-945E2157ADF5}" type="presOf" srcId="{95F87753-050C-4DE5-B40C-71BCC793B00C}" destId="{AC4B00D0-A196-4B6C-B262-5CB945279CBB}" srcOrd="0" destOrd="2" presId="urn:diagrams.loki3.com/BracketList"/>
    <dgm:cxn modelId="{A9FC51B3-2CA2-4DE8-893B-817E809A6DEB}" srcId="{07981AB4-BADB-488E-A343-FDBCCE991370}" destId="{95F87753-050C-4DE5-B40C-71BCC793B00C}" srcOrd="2" destOrd="0" parTransId="{74C2DF58-98D3-4244-A0A3-E6A2234F000A}" sibTransId="{ACDA0BA8-8C1D-4FDD-9113-B23BB7F18C7A}"/>
    <dgm:cxn modelId="{711B96C6-C976-4F8D-837D-8062D3A80AC1}" type="presOf" srcId="{2CF90D8A-9A0A-43D9-8AF9-EC7FDF19B8D7}" destId="{DD59CB10-E9E5-49E6-A9F1-13547EFA25FD}" srcOrd="0" destOrd="0" presId="urn:diagrams.loki3.com/BracketList"/>
    <dgm:cxn modelId="{05DF25CC-D3E5-4F2A-A075-A6BBF6E72A8A}" type="presOf" srcId="{874004CB-635A-4573-983C-4BB2FAE5238C}" destId="{DD59CB10-E9E5-49E6-A9F1-13547EFA25FD}" srcOrd="0" destOrd="2" presId="urn:diagrams.loki3.com/BracketList"/>
    <dgm:cxn modelId="{0054DFD4-72F0-4FC2-A13B-311CB8CDC724}" srcId="{07981AB4-BADB-488E-A343-FDBCCE991370}" destId="{368414D7-140C-4C16-A7FE-A7FC47152078}" srcOrd="1" destOrd="0" parTransId="{505FA7EC-5ACF-4F6B-9447-1E3FFE199664}" sibTransId="{05471355-DBDF-45E3-B3B3-E3AB5EB80417}"/>
    <dgm:cxn modelId="{8509D5D9-CAA1-44A2-996C-32D0A1C21B15}" type="presOf" srcId="{A5E9D3F3-E972-46A0-939B-8BE68DC97E3B}" destId="{4BC494A4-75C0-46DC-9529-CC645B71111E}" srcOrd="0" destOrd="0" presId="urn:diagrams.loki3.com/BracketList"/>
    <dgm:cxn modelId="{9475FCE2-6D8A-48F1-BFA0-7662B1DBA5C5}" srcId="{A5E9D3F3-E972-46A0-939B-8BE68DC97E3B}" destId="{874004CB-635A-4573-983C-4BB2FAE5238C}" srcOrd="2" destOrd="0" parTransId="{010440DF-DA4C-415D-B279-E5A632BB2023}" sibTransId="{7F9BC2EC-1BAD-4BC2-97C5-9A2E8611E1D5}"/>
    <dgm:cxn modelId="{7FB560F0-C22F-47E0-BF0C-D960FE9036C4}" type="presOf" srcId="{9396BF88-599B-4BB9-B359-372AB29FBBC9}" destId="{FEC2ACC9-1C99-4D72-B934-0AE5FF5994C9}" srcOrd="0" destOrd="0" presId="urn:diagrams.loki3.com/BracketList"/>
    <dgm:cxn modelId="{2EDD81F0-FBF5-4140-B37D-D8904F895BE1}" type="presOf" srcId="{368414D7-140C-4C16-A7FE-A7FC47152078}" destId="{AC4B00D0-A196-4B6C-B262-5CB945279CBB}" srcOrd="0" destOrd="1" presId="urn:diagrams.loki3.com/BracketList"/>
    <dgm:cxn modelId="{3AC324C3-B292-4F6D-BB3B-C3F0813D0BBE}" type="presParOf" srcId="{FEC2ACC9-1C99-4D72-B934-0AE5FF5994C9}" destId="{3AF63F6F-51E6-48C8-8E37-5AB8BD129DA1}" srcOrd="0" destOrd="0" presId="urn:diagrams.loki3.com/BracketList"/>
    <dgm:cxn modelId="{8B354318-20CD-4A5C-9A1B-7A435D01C4E4}" type="presParOf" srcId="{3AF63F6F-51E6-48C8-8E37-5AB8BD129DA1}" destId="{4BC494A4-75C0-46DC-9529-CC645B71111E}" srcOrd="0" destOrd="0" presId="urn:diagrams.loki3.com/BracketList"/>
    <dgm:cxn modelId="{415F1094-0DB0-4645-9A87-B8FA34F3C03E}" type="presParOf" srcId="{3AF63F6F-51E6-48C8-8E37-5AB8BD129DA1}" destId="{A72B96CF-64A8-4066-9AA4-9F2BA7360656}" srcOrd="1" destOrd="0" presId="urn:diagrams.loki3.com/BracketList"/>
    <dgm:cxn modelId="{C8F95C53-BA0A-41D0-B2A9-0AF820CB8645}" type="presParOf" srcId="{3AF63F6F-51E6-48C8-8E37-5AB8BD129DA1}" destId="{126ADEDA-3026-41D7-866A-A70D2F0547A2}" srcOrd="2" destOrd="0" presId="urn:diagrams.loki3.com/BracketList"/>
    <dgm:cxn modelId="{4C7E3910-03DC-4D27-B0F9-F22019225B9E}" type="presParOf" srcId="{3AF63F6F-51E6-48C8-8E37-5AB8BD129DA1}" destId="{DD59CB10-E9E5-49E6-A9F1-13547EFA25FD}" srcOrd="3" destOrd="0" presId="urn:diagrams.loki3.com/BracketList"/>
    <dgm:cxn modelId="{16091DA1-D2A6-4479-96FA-95D7977FACAB}" type="presParOf" srcId="{FEC2ACC9-1C99-4D72-B934-0AE5FF5994C9}" destId="{8E68A9EB-C17D-464E-8D0B-82BEECDDE411}" srcOrd="1" destOrd="0" presId="urn:diagrams.loki3.com/BracketList"/>
    <dgm:cxn modelId="{17EFB32D-5858-4802-95C5-EE4134EC7AEF}" type="presParOf" srcId="{FEC2ACC9-1C99-4D72-B934-0AE5FF5994C9}" destId="{CDF7E703-4641-40AD-B9C4-66A4D399B427}" srcOrd="2" destOrd="0" presId="urn:diagrams.loki3.com/BracketList"/>
    <dgm:cxn modelId="{0FAB4D25-7DF4-408E-A8AD-11451D9B5B58}" type="presParOf" srcId="{CDF7E703-4641-40AD-B9C4-66A4D399B427}" destId="{3F1E6037-0F8E-4B7A-873A-7D122E5A3515}" srcOrd="0" destOrd="0" presId="urn:diagrams.loki3.com/BracketList"/>
    <dgm:cxn modelId="{AD489DF8-E1C5-4AF5-B44C-4B3CE87649C3}" type="presParOf" srcId="{CDF7E703-4641-40AD-B9C4-66A4D399B427}" destId="{DDAF114E-6361-436A-BE6C-4978D8B4365F}" srcOrd="1" destOrd="0" presId="urn:diagrams.loki3.com/BracketList"/>
    <dgm:cxn modelId="{BFC12FBD-F9BC-4D4C-858E-76E62DBA7DCC}" type="presParOf" srcId="{CDF7E703-4641-40AD-B9C4-66A4D399B427}" destId="{A14C05D1-B638-40BD-B1FA-94C1063F0C9D}" srcOrd="2" destOrd="0" presId="urn:diagrams.loki3.com/BracketList"/>
    <dgm:cxn modelId="{FC042284-9982-496D-9C45-8911DE566161}" type="presParOf" srcId="{CDF7E703-4641-40AD-B9C4-66A4D399B427}" destId="{AC4B00D0-A196-4B6C-B262-5CB945279CBB}"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D6587-796B-49E1-8A72-175FA9A34DD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0F02B3D4-BDD9-463D-B8A8-724BD8258683}">
      <dgm:prSet phldrT="[Text]"/>
      <dgm:spPr/>
      <dgm:t>
        <a:bodyPr/>
        <a:lstStyle/>
        <a:p>
          <a:r>
            <a:rPr lang="en-US" dirty="0">
              <a:ln>
                <a:noFill/>
              </a:ln>
              <a:solidFill>
                <a:schemeClr val="bg1"/>
              </a:solidFill>
              <a:effectLst/>
              <a:latin typeface="Arial" panose="020B0604020202020204" pitchFamily="34" charset="0"/>
              <a:ea typeface="Arial Unicode MS"/>
              <a:cs typeface="Arial Unicode MS"/>
            </a:rPr>
            <a:t>Support members Talent and development</a:t>
          </a:r>
          <a:endParaRPr lang="en-GB" dirty="0">
            <a:solidFill>
              <a:schemeClr val="bg1"/>
            </a:solidFill>
          </a:endParaRPr>
        </a:p>
      </dgm:t>
    </dgm:pt>
    <dgm:pt modelId="{75EDD0E3-DC2D-48DA-9E60-AD01DAF627A5}" type="parTrans" cxnId="{6B5C773E-EB69-4C19-B7D1-02FA2D335307}">
      <dgm:prSet/>
      <dgm:spPr/>
      <dgm:t>
        <a:bodyPr/>
        <a:lstStyle/>
        <a:p>
          <a:endParaRPr lang="en-GB"/>
        </a:p>
      </dgm:t>
    </dgm:pt>
    <dgm:pt modelId="{AF08A3CB-3441-4E58-B879-73162987CF29}" type="sibTrans" cxnId="{6B5C773E-EB69-4C19-B7D1-02FA2D335307}">
      <dgm:prSet/>
      <dgm:spPr/>
      <dgm:t>
        <a:bodyPr/>
        <a:lstStyle/>
        <a:p>
          <a:endParaRPr lang="en-GB"/>
        </a:p>
      </dgm:t>
    </dgm:pt>
    <dgm:pt modelId="{F249CF6E-B357-4594-B35A-1DA366264A11}">
      <dgm:prSet phldrT="[Text]"/>
      <dgm:spPr/>
      <dgm:t>
        <a:bodyPr/>
        <a:lstStyle/>
        <a:p>
          <a:r>
            <a:rPr lang="en-US" dirty="0">
              <a:ln>
                <a:noFill/>
              </a:ln>
              <a:solidFill>
                <a:schemeClr val="bg1"/>
              </a:solidFill>
              <a:effectLst/>
              <a:latin typeface="Arial" panose="020B0604020202020204" pitchFamily="34" charset="0"/>
              <a:ea typeface="Arial Unicode MS"/>
              <a:cs typeface="Arial Unicode MS"/>
            </a:rPr>
            <a:t>Support the chair with the Strategic Alignment to Maternity outcomes </a:t>
          </a:r>
          <a:endParaRPr lang="en-GB" dirty="0">
            <a:solidFill>
              <a:schemeClr val="bg1"/>
            </a:solidFill>
          </a:endParaRPr>
        </a:p>
      </dgm:t>
    </dgm:pt>
    <dgm:pt modelId="{E089E26F-074A-46E4-81E2-78AA6C4DE13E}" type="parTrans" cxnId="{FC7F3CDC-B192-42C6-8A4E-F3C3260D9B15}">
      <dgm:prSet/>
      <dgm:spPr/>
      <dgm:t>
        <a:bodyPr/>
        <a:lstStyle/>
        <a:p>
          <a:endParaRPr lang="en-GB"/>
        </a:p>
      </dgm:t>
    </dgm:pt>
    <dgm:pt modelId="{B8CF4C2E-3B18-4417-8687-D8BCD5D53089}" type="sibTrans" cxnId="{FC7F3CDC-B192-42C6-8A4E-F3C3260D9B15}">
      <dgm:prSet/>
      <dgm:spPr/>
      <dgm:t>
        <a:bodyPr/>
        <a:lstStyle/>
        <a:p>
          <a:endParaRPr lang="en-GB"/>
        </a:p>
      </dgm:t>
    </dgm:pt>
    <dgm:pt modelId="{70CEA80B-795D-4EBA-B1A0-D4EED273C4EC}">
      <dgm:prSet phldrT="[Text]"/>
      <dgm:spPr/>
      <dgm:t>
        <a:bodyPr/>
        <a:lstStyle/>
        <a:p>
          <a:r>
            <a:rPr lang="en-US" dirty="0">
              <a:ln>
                <a:noFill/>
              </a:ln>
              <a:solidFill>
                <a:schemeClr val="bg1"/>
              </a:solidFill>
              <a:effectLst/>
              <a:latin typeface="Arial" panose="020B0604020202020204" pitchFamily="34" charset="0"/>
              <a:ea typeface="Arial Unicode MS"/>
              <a:cs typeface="Arial Unicode MS"/>
            </a:rPr>
            <a:t>Align Health inequalities goals to strategy </a:t>
          </a:r>
          <a:endParaRPr lang="en-GB" dirty="0">
            <a:solidFill>
              <a:schemeClr val="bg1"/>
            </a:solidFill>
          </a:endParaRPr>
        </a:p>
      </dgm:t>
    </dgm:pt>
    <dgm:pt modelId="{FED3B8EC-248D-4B3E-84CC-42825472C0EA}" type="parTrans" cxnId="{971766C1-5FD3-4ACE-8F42-39AF85B9C187}">
      <dgm:prSet/>
      <dgm:spPr/>
      <dgm:t>
        <a:bodyPr/>
        <a:lstStyle/>
        <a:p>
          <a:endParaRPr lang="en-GB"/>
        </a:p>
      </dgm:t>
    </dgm:pt>
    <dgm:pt modelId="{149A4894-8325-4F7D-9FD3-489012C15E1F}" type="sibTrans" cxnId="{971766C1-5FD3-4ACE-8F42-39AF85B9C187}">
      <dgm:prSet/>
      <dgm:spPr/>
      <dgm:t>
        <a:bodyPr/>
        <a:lstStyle/>
        <a:p>
          <a:endParaRPr lang="en-GB"/>
        </a:p>
      </dgm:t>
    </dgm:pt>
    <dgm:pt modelId="{7E8714FC-1773-4E90-86C6-68D534921B1C}">
      <dgm:prSet phldrT="[Text]"/>
      <dgm:spPr/>
      <dgm:t>
        <a:bodyPr/>
        <a:lstStyle/>
        <a:p>
          <a:r>
            <a:rPr lang="en-US" dirty="0">
              <a:ln>
                <a:noFill/>
              </a:ln>
              <a:solidFill>
                <a:schemeClr val="bg1"/>
              </a:solidFill>
              <a:effectLst/>
              <a:latin typeface="Arial" panose="020B0604020202020204" pitchFamily="34" charset="0"/>
              <a:ea typeface="Arial Unicode MS"/>
              <a:cs typeface="Arial Unicode MS"/>
            </a:rPr>
            <a:t>Support inclusive leadership development </a:t>
          </a:r>
          <a:endParaRPr lang="en-GB" dirty="0">
            <a:solidFill>
              <a:schemeClr val="bg1"/>
            </a:solidFill>
          </a:endParaRPr>
        </a:p>
      </dgm:t>
    </dgm:pt>
    <dgm:pt modelId="{B22FE4D0-65E6-4388-B3BA-058D000801D4}" type="parTrans" cxnId="{D82DBF7E-7A01-4A98-842F-58BED0022FED}">
      <dgm:prSet/>
      <dgm:spPr/>
      <dgm:t>
        <a:bodyPr/>
        <a:lstStyle/>
        <a:p>
          <a:endParaRPr lang="en-GB"/>
        </a:p>
      </dgm:t>
    </dgm:pt>
    <dgm:pt modelId="{A82785D6-6368-4FB0-B723-6466897E7A97}" type="sibTrans" cxnId="{D82DBF7E-7A01-4A98-842F-58BED0022FED}">
      <dgm:prSet/>
      <dgm:spPr/>
      <dgm:t>
        <a:bodyPr/>
        <a:lstStyle/>
        <a:p>
          <a:endParaRPr lang="en-GB"/>
        </a:p>
      </dgm:t>
    </dgm:pt>
    <dgm:pt modelId="{4FDF9981-E748-45C8-BB3B-02AEEABB8D2B}" type="pres">
      <dgm:prSet presAssocID="{226D6587-796B-49E1-8A72-175FA9A34DDD}" presName="matrix" presStyleCnt="0">
        <dgm:presLayoutVars>
          <dgm:chMax val="1"/>
          <dgm:dir/>
          <dgm:resizeHandles val="exact"/>
        </dgm:presLayoutVars>
      </dgm:prSet>
      <dgm:spPr/>
    </dgm:pt>
    <dgm:pt modelId="{E8A09071-8782-4E56-BCED-D5C42F901305}" type="pres">
      <dgm:prSet presAssocID="{226D6587-796B-49E1-8A72-175FA9A34DDD}" presName="diamond" presStyleLbl="bgShp" presStyleIdx="0" presStyleCnt="1"/>
      <dgm:spPr/>
    </dgm:pt>
    <dgm:pt modelId="{81B2422D-E96E-4E57-BA67-967DCB716E1D}" type="pres">
      <dgm:prSet presAssocID="{226D6587-796B-49E1-8A72-175FA9A34DDD}" presName="quad1" presStyleLbl="node1" presStyleIdx="0" presStyleCnt="4">
        <dgm:presLayoutVars>
          <dgm:chMax val="0"/>
          <dgm:chPref val="0"/>
          <dgm:bulletEnabled val="1"/>
        </dgm:presLayoutVars>
      </dgm:prSet>
      <dgm:spPr/>
    </dgm:pt>
    <dgm:pt modelId="{F3A9E867-EF32-4078-BF1A-811DF7C82B44}" type="pres">
      <dgm:prSet presAssocID="{226D6587-796B-49E1-8A72-175FA9A34DDD}" presName="quad2" presStyleLbl="node1" presStyleIdx="1" presStyleCnt="4">
        <dgm:presLayoutVars>
          <dgm:chMax val="0"/>
          <dgm:chPref val="0"/>
          <dgm:bulletEnabled val="1"/>
        </dgm:presLayoutVars>
      </dgm:prSet>
      <dgm:spPr/>
    </dgm:pt>
    <dgm:pt modelId="{7BBA2EE4-14C5-4378-898B-501C9D4D7FA5}" type="pres">
      <dgm:prSet presAssocID="{226D6587-796B-49E1-8A72-175FA9A34DDD}" presName="quad3" presStyleLbl="node1" presStyleIdx="2" presStyleCnt="4">
        <dgm:presLayoutVars>
          <dgm:chMax val="0"/>
          <dgm:chPref val="0"/>
          <dgm:bulletEnabled val="1"/>
        </dgm:presLayoutVars>
      </dgm:prSet>
      <dgm:spPr/>
    </dgm:pt>
    <dgm:pt modelId="{34BC098F-C38F-4D2D-BF37-F26A6929C71A}" type="pres">
      <dgm:prSet presAssocID="{226D6587-796B-49E1-8A72-175FA9A34DDD}" presName="quad4" presStyleLbl="node1" presStyleIdx="3" presStyleCnt="4">
        <dgm:presLayoutVars>
          <dgm:chMax val="0"/>
          <dgm:chPref val="0"/>
          <dgm:bulletEnabled val="1"/>
        </dgm:presLayoutVars>
      </dgm:prSet>
      <dgm:spPr/>
    </dgm:pt>
  </dgm:ptLst>
  <dgm:cxnLst>
    <dgm:cxn modelId="{38685507-D4AE-4B5D-A39D-033E3562C3F1}" type="presOf" srcId="{70CEA80B-795D-4EBA-B1A0-D4EED273C4EC}" destId="{7BBA2EE4-14C5-4378-898B-501C9D4D7FA5}" srcOrd="0" destOrd="0" presId="urn:microsoft.com/office/officeart/2005/8/layout/matrix3"/>
    <dgm:cxn modelId="{0D706E2C-1631-4890-8F5D-65B8356448CE}" type="presOf" srcId="{7E8714FC-1773-4E90-86C6-68D534921B1C}" destId="{34BC098F-C38F-4D2D-BF37-F26A6929C71A}" srcOrd="0" destOrd="0" presId="urn:microsoft.com/office/officeart/2005/8/layout/matrix3"/>
    <dgm:cxn modelId="{6B5C773E-EB69-4C19-B7D1-02FA2D335307}" srcId="{226D6587-796B-49E1-8A72-175FA9A34DDD}" destId="{0F02B3D4-BDD9-463D-B8A8-724BD8258683}" srcOrd="0" destOrd="0" parTransId="{75EDD0E3-DC2D-48DA-9E60-AD01DAF627A5}" sibTransId="{AF08A3CB-3441-4E58-B879-73162987CF29}"/>
    <dgm:cxn modelId="{9C8C424F-034C-43AE-B1F8-EFA6EE7D7C68}" type="presOf" srcId="{0F02B3D4-BDD9-463D-B8A8-724BD8258683}" destId="{81B2422D-E96E-4E57-BA67-967DCB716E1D}" srcOrd="0" destOrd="0" presId="urn:microsoft.com/office/officeart/2005/8/layout/matrix3"/>
    <dgm:cxn modelId="{D82DBF7E-7A01-4A98-842F-58BED0022FED}" srcId="{226D6587-796B-49E1-8A72-175FA9A34DDD}" destId="{7E8714FC-1773-4E90-86C6-68D534921B1C}" srcOrd="3" destOrd="0" parTransId="{B22FE4D0-65E6-4388-B3BA-058D000801D4}" sibTransId="{A82785D6-6368-4FB0-B723-6466897E7A97}"/>
    <dgm:cxn modelId="{0A4EE595-F6FB-4E0F-A1FA-122A454FCC04}" type="presOf" srcId="{F249CF6E-B357-4594-B35A-1DA366264A11}" destId="{F3A9E867-EF32-4078-BF1A-811DF7C82B44}" srcOrd="0" destOrd="0" presId="urn:microsoft.com/office/officeart/2005/8/layout/matrix3"/>
    <dgm:cxn modelId="{971766C1-5FD3-4ACE-8F42-39AF85B9C187}" srcId="{226D6587-796B-49E1-8A72-175FA9A34DDD}" destId="{70CEA80B-795D-4EBA-B1A0-D4EED273C4EC}" srcOrd="2" destOrd="0" parTransId="{FED3B8EC-248D-4B3E-84CC-42825472C0EA}" sibTransId="{149A4894-8325-4F7D-9FD3-489012C15E1F}"/>
    <dgm:cxn modelId="{FC7F3CDC-B192-42C6-8A4E-F3C3260D9B15}" srcId="{226D6587-796B-49E1-8A72-175FA9A34DDD}" destId="{F249CF6E-B357-4594-B35A-1DA366264A11}" srcOrd="1" destOrd="0" parTransId="{E089E26F-074A-46E4-81E2-78AA6C4DE13E}" sibTransId="{B8CF4C2E-3B18-4417-8687-D8BCD5D53089}"/>
    <dgm:cxn modelId="{4B8062E1-CB02-40B5-AB0F-F76CE67B9A04}" type="presOf" srcId="{226D6587-796B-49E1-8A72-175FA9A34DDD}" destId="{4FDF9981-E748-45C8-BB3B-02AEEABB8D2B}" srcOrd="0" destOrd="0" presId="urn:microsoft.com/office/officeart/2005/8/layout/matrix3"/>
    <dgm:cxn modelId="{A9071B08-DD66-4BA6-8623-F6D83326BB19}" type="presParOf" srcId="{4FDF9981-E748-45C8-BB3B-02AEEABB8D2B}" destId="{E8A09071-8782-4E56-BCED-D5C42F901305}" srcOrd="0" destOrd="0" presId="urn:microsoft.com/office/officeart/2005/8/layout/matrix3"/>
    <dgm:cxn modelId="{23FE0F19-2C78-41C1-B748-FC9283E29DBD}" type="presParOf" srcId="{4FDF9981-E748-45C8-BB3B-02AEEABB8D2B}" destId="{81B2422D-E96E-4E57-BA67-967DCB716E1D}" srcOrd="1" destOrd="0" presId="urn:microsoft.com/office/officeart/2005/8/layout/matrix3"/>
    <dgm:cxn modelId="{C017C598-02D3-4F23-91F1-1F578C9CAE39}" type="presParOf" srcId="{4FDF9981-E748-45C8-BB3B-02AEEABB8D2B}" destId="{F3A9E867-EF32-4078-BF1A-811DF7C82B44}" srcOrd="2" destOrd="0" presId="urn:microsoft.com/office/officeart/2005/8/layout/matrix3"/>
    <dgm:cxn modelId="{7AE8D717-8084-4C0B-9CEE-204E8CCB2996}" type="presParOf" srcId="{4FDF9981-E748-45C8-BB3B-02AEEABB8D2B}" destId="{7BBA2EE4-14C5-4378-898B-501C9D4D7FA5}" srcOrd="3" destOrd="0" presId="urn:microsoft.com/office/officeart/2005/8/layout/matrix3"/>
    <dgm:cxn modelId="{06FACB65-8E50-426C-A0AE-056C13EBCB2D}" type="presParOf" srcId="{4FDF9981-E748-45C8-BB3B-02AEEABB8D2B}" destId="{34BC098F-C38F-4D2D-BF37-F26A6929C71A}"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09071-8782-4E56-BCED-D5C42F901305}">
      <dsp:nvSpPr>
        <dsp:cNvPr id="0" name=""/>
        <dsp:cNvSpPr/>
      </dsp:nvSpPr>
      <dsp:spPr>
        <a:xfrm>
          <a:off x="1440347" y="0"/>
          <a:ext cx="3288017" cy="328801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2422D-E96E-4E57-BA67-967DCB716E1D}">
      <dsp:nvSpPr>
        <dsp:cNvPr id="0" name=""/>
        <dsp:cNvSpPr/>
      </dsp:nvSpPr>
      <dsp:spPr>
        <a:xfrm>
          <a:off x="1802026" y="312361"/>
          <a:ext cx="1282326" cy="128232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rgbClr val="000000"/>
              </a:solidFill>
              <a:effectLst/>
              <a:latin typeface="Arial" panose="020B0604020202020204" pitchFamily="34" charset="0"/>
              <a:ea typeface="Arial Unicode MS"/>
              <a:cs typeface="Arial Unicode MS"/>
            </a:rPr>
            <a:t>Talent and development</a:t>
          </a:r>
          <a:endParaRPr lang="en-GB" sz="1400" kern="1200" dirty="0"/>
        </a:p>
      </dsp:txBody>
      <dsp:txXfrm>
        <a:off x="1864624" y="374959"/>
        <a:ext cx="1157130" cy="1157130"/>
      </dsp:txXfrm>
    </dsp:sp>
    <dsp:sp modelId="{F3A9E867-EF32-4078-BF1A-811DF7C82B44}">
      <dsp:nvSpPr>
        <dsp:cNvPr id="0" name=""/>
        <dsp:cNvSpPr/>
      </dsp:nvSpPr>
      <dsp:spPr>
        <a:xfrm>
          <a:off x="3133675" y="312361"/>
          <a:ext cx="1282326" cy="128232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rgbClr val="000000"/>
              </a:solidFill>
              <a:effectLst/>
              <a:latin typeface="Arial" panose="020B0604020202020204" pitchFamily="34" charset="0"/>
              <a:ea typeface="Arial Unicode MS"/>
              <a:cs typeface="Arial Unicode MS"/>
            </a:rPr>
            <a:t>Strategic alignment to maternity outcomes </a:t>
          </a:r>
          <a:endParaRPr lang="en-GB" sz="1400" kern="1200" dirty="0"/>
        </a:p>
      </dsp:txBody>
      <dsp:txXfrm>
        <a:off x="3196273" y="374959"/>
        <a:ext cx="1157130" cy="1157130"/>
      </dsp:txXfrm>
    </dsp:sp>
    <dsp:sp modelId="{7BBA2EE4-14C5-4378-898B-501C9D4D7FA5}">
      <dsp:nvSpPr>
        <dsp:cNvPr id="0" name=""/>
        <dsp:cNvSpPr/>
      </dsp:nvSpPr>
      <dsp:spPr>
        <a:xfrm>
          <a:off x="1752708" y="1693328"/>
          <a:ext cx="1282326" cy="128232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rgbClr val="000000"/>
              </a:solidFill>
              <a:effectLst/>
              <a:latin typeface="Arial" panose="020B0604020202020204" pitchFamily="34" charset="0"/>
              <a:ea typeface="Arial Unicode MS"/>
              <a:cs typeface="Arial Unicode MS"/>
            </a:rPr>
            <a:t>Health inequalities</a:t>
          </a:r>
          <a:endParaRPr lang="en-GB" sz="1400" kern="1200" dirty="0"/>
        </a:p>
      </dsp:txBody>
      <dsp:txXfrm>
        <a:off x="1815306" y="1755926"/>
        <a:ext cx="1157130" cy="1157130"/>
      </dsp:txXfrm>
    </dsp:sp>
    <dsp:sp modelId="{34BC098F-C38F-4D2D-BF37-F26A6929C71A}">
      <dsp:nvSpPr>
        <dsp:cNvPr id="0" name=""/>
        <dsp:cNvSpPr/>
      </dsp:nvSpPr>
      <dsp:spPr>
        <a:xfrm>
          <a:off x="3133675" y="1677427"/>
          <a:ext cx="1282326" cy="1282326"/>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n>
                <a:noFill/>
              </a:ln>
              <a:solidFill>
                <a:srgbClr val="000000"/>
              </a:solidFill>
              <a:effectLst/>
              <a:latin typeface="Arial" panose="020B0604020202020204" pitchFamily="34" charset="0"/>
              <a:ea typeface="Arial Unicode MS"/>
              <a:cs typeface="Arial Unicode MS"/>
            </a:rPr>
            <a:t>Leadership</a:t>
          </a:r>
          <a:endParaRPr lang="en-GB" sz="1400" kern="1200" dirty="0"/>
        </a:p>
      </dsp:txBody>
      <dsp:txXfrm>
        <a:off x="3196273" y="1740025"/>
        <a:ext cx="1157130" cy="1157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494A4-75C0-46DC-9529-CC645B71111E}">
      <dsp:nvSpPr>
        <dsp:cNvPr id="0" name=""/>
        <dsp:cNvSpPr/>
      </dsp:nvSpPr>
      <dsp:spPr>
        <a:xfrm>
          <a:off x="0" y="20686"/>
          <a:ext cx="1400731"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GB" sz="1500" kern="1200" dirty="0"/>
            <a:t>Navigating organisational  culture</a:t>
          </a:r>
        </a:p>
      </dsp:txBody>
      <dsp:txXfrm>
        <a:off x="0" y="20686"/>
        <a:ext cx="1400731" cy="950400"/>
      </dsp:txXfrm>
    </dsp:sp>
    <dsp:sp modelId="{A72B96CF-64A8-4066-9AA4-9F2BA7360656}">
      <dsp:nvSpPr>
        <dsp:cNvPr id="0" name=""/>
        <dsp:cNvSpPr/>
      </dsp:nvSpPr>
      <dsp:spPr>
        <a:xfrm>
          <a:off x="1400731" y="20686"/>
          <a:ext cx="280146" cy="9504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59CB10-E9E5-49E6-A9F1-13547EFA25FD}">
      <dsp:nvSpPr>
        <dsp:cNvPr id="0" name=""/>
        <dsp:cNvSpPr/>
      </dsp:nvSpPr>
      <dsp:spPr>
        <a:xfrm>
          <a:off x="1792935" y="20686"/>
          <a:ext cx="3809988" cy="9504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Maintaining wellbeing</a:t>
          </a:r>
        </a:p>
        <a:p>
          <a:pPr marL="171450" lvl="1" indent="-171450" algn="l" defTabSz="711200">
            <a:lnSpc>
              <a:spcPct val="90000"/>
            </a:lnSpc>
            <a:spcBef>
              <a:spcPct val="0"/>
            </a:spcBef>
            <a:spcAft>
              <a:spcPct val="15000"/>
            </a:spcAft>
            <a:buChar char="•"/>
          </a:pPr>
          <a:r>
            <a:rPr lang="en-GB" sz="1600" kern="1200" dirty="0"/>
            <a:t>Supporting others</a:t>
          </a:r>
        </a:p>
        <a:p>
          <a:pPr marL="171450" lvl="1" indent="-171450" algn="l" defTabSz="711200">
            <a:lnSpc>
              <a:spcPct val="90000"/>
            </a:lnSpc>
            <a:spcBef>
              <a:spcPct val="0"/>
            </a:spcBef>
            <a:spcAft>
              <a:spcPct val="15000"/>
            </a:spcAft>
            <a:buChar char="•"/>
          </a:pPr>
          <a:r>
            <a:rPr lang="en-GB" sz="1600" kern="1200" dirty="0"/>
            <a:t>Building resilience and refocusing</a:t>
          </a:r>
        </a:p>
      </dsp:txBody>
      <dsp:txXfrm>
        <a:off x="1792935" y="20686"/>
        <a:ext cx="3809988" cy="950400"/>
      </dsp:txXfrm>
    </dsp:sp>
    <dsp:sp modelId="{3F1E6037-0F8E-4B7A-873A-7D122E5A3515}">
      <dsp:nvSpPr>
        <dsp:cNvPr id="0" name=""/>
        <dsp:cNvSpPr/>
      </dsp:nvSpPr>
      <dsp:spPr>
        <a:xfrm>
          <a:off x="0" y="1143886"/>
          <a:ext cx="1400731"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en-GB" sz="1500" kern="1200" dirty="0"/>
            <a:t>Managing emotions</a:t>
          </a:r>
        </a:p>
      </dsp:txBody>
      <dsp:txXfrm>
        <a:off x="0" y="1143886"/>
        <a:ext cx="1400731" cy="950400"/>
      </dsp:txXfrm>
    </dsp:sp>
    <dsp:sp modelId="{DDAF114E-6361-436A-BE6C-4978D8B4365F}">
      <dsp:nvSpPr>
        <dsp:cNvPr id="0" name=""/>
        <dsp:cNvSpPr/>
      </dsp:nvSpPr>
      <dsp:spPr>
        <a:xfrm>
          <a:off x="1400731" y="1143886"/>
          <a:ext cx="280146" cy="950400"/>
        </a:xfrm>
        <a:prstGeom prst="leftBrace">
          <a:avLst>
            <a:gd name="adj1" fmla="val 35000"/>
            <a:gd name="adj2" fmla="val 5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4B00D0-A196-4B6C-B262-5CB945279CBB}">
      <dsp:nvSpPr>
        <dsp:cNvPr id="0" name=""/>
        <dsp:cNvSpPr/>
      </dsp:nvSpPr>
      <dsp:spPr>
        <a:xfrm>
          <a:off x="1792935" y="1143886"/>
          <a:ext cx="3809988" cy="95040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t>Impact of discrimination</a:t>
          </a:r>
        </a:p>
        <a:p>
          <a:pPr marL="171450" lvl="1" indent="-171450" algn="l" defTabSz="711200">
            <a:lnSpc>
              <a:spcPct val="90000"/>
            </a:lnSpc>
            <a:spcBef>
              <a:spcPct val="0"/>
            </a:spcBef>
            <a:spcAft>
              <a:spcPct val="15000"/>
            </a:spcAft>
            <a:buChar char="•"/>
          </a:pPr>
          <a:r>
            <a:rPr lang="en-GB" sz="1600" kern="1200" dirty="0"/>
            <a:t>Reframing unhealthy beliefs</a:t>
          </a:r>
        </a:p>
        <a:p>
          <a:pPr marL="171450" lvl="1" indent="-171450" algn="l" defTabSz="711200">
            <a:lnSpc>
              <a:spcPct val="90000"/>
            </a:lnSpc>
            <a:spcBef>
              <a:spcPct val="0"/>
            </a:spcBef>
            <a:spcAft>
              <a:spcPct val="15000"/>
            </a:spcAft>
            <a:buChar char="•"/>
          </a:pPr>
          <a:r>
            <a:rPr lang="en-GB" sz="1600" kern="1200" dirty="0"/>
            <a:t>Regulating emotions </a:t>
          </a:r>
        </a:p>
      </dsp:txBody>
      <dsp:txXfrm>
        <a:off x="1792935" y="1143886"/>
        <a:ext cx="3809988" cy="950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09071-8782-4E56-BCED-D5C42F901305}">
      <dsp:nvSpPr>
        <dsp:cNvPr id="0" name=""/>
        <dsp:cNvSpPr/>
      </dsp:nvSpPr>
      <dsp:spPr>
        <a:xfrm>
          <a:off x="802117" y="0"/>
          <a:ext cx="2809259" cy="280925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2422D-E96E-4E57-BA67-967DCB716E1D}">
      <dsp:nvSpPr>
        <dsp:cNvPr id="0" name=""/>
        <dsp:cNvSpPr/>
      </dsp:nvSpPr>
      <dsp:spPr>
        <a:xfrm>
          <a:off x="1068997" y="266879"/>
          <a:ext cx="1095611" cy="1095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n>
                <a:noFill/>
              </a:ln>
              <a:solidFill>
                <a:schemeClr val="bg1"/>
              </a:solidFill>
              <a:effectLst/>
              <a:latin typeface="Arial" panose="020B0604020202020204" pitchFamily="34" charset="0"/>
              <a:ea typeface="Arial Unicode MS"/>
              <a:cs typeface="Arial Unicode MS"/>
            </a:rPr>
            <a:t>Support members Talent and development</a:t>
          </a:r>
          <a:endParaRPr lang="en-GB" sz="1100" kern="1200" dirty="0">
            <a:solidFill>
              <a:schemeClr val="bg1"/>
            </a:solidFill>
          </a:endParaRPr>
        </a:p>
      </dsp:txBody>
      <dsp:txXfrm>
        <a:off x="1122480" y="320362"/>
        <a:ext cx="988645" cy="988645"/>
      </dsp:txXfrm>
    </dsp:sp>
    <dsp:sp modelId="{F3A9E867-EF32-4078-BF1A-811DF7C82B44}">
      <dsp:nvSpPr>
        <dsp:cNvPr id="0" name=""/>
        <dsp:cNvSpPr/>
      </dsp:nvSpPr>
      <dsp:spPr>
        <a:xfrm>
          <a:off x="2248886" y="266879"/>
          <a:ext cx="1095611" cy="1095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n>
                <a:noFill/>
              </a:ln>
              <a:solidFill>
                <a:schemeClr val="bg1"/>
              </a:solidFill>
              <a:effectLst/>
              <a:latin typeface="Arial" panose="020B0604020202020204" pitchFamily="34" charset="0"/>
              <a:ea typeface="Arial Unicode MS"/>
              <a:cs typeface="Arial Unicode MS"/>
            </a:rPr>
            <a:t>Support the chair with the Strategic Alignment to Maternity outcomes </a:t>
          </a:r>
          <a:endParaRPr lang="en-GB" sz="1100" kern="1200" dirty="0">
            <a:solidFill>
              <a:schemeClr val="bg1"/>
            </a:solidFill>
          </a:endParaRPr>
        </a:p>
      </dsp:txBody>
      <dsp:txXfrm>
        <a:off x="2302369" y="320362"/>
        <a:ext cx="988645" cy="988645"/>
      </dsp:txXfrm>
    </dsp:sp>
    <dsp:sp modelId="{7BBA2EE4-14C5-4378-898B-501C9D4D7FA5}">
      <dsp:nvSpPr>
        <dsp:cNvPr id="0" name=""/>
        <dsp:cNvSpPr/>
      </dsp:nvSpPr>
      <dsp:spPr>
        <a:xfrm>
          <a:off x="1068997" y="1446768"/>
          <a:ext cx="1095611" cy="1095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n>
                <a:noFill/>
              </a:ln>
              <a:solidFill>
                <a:schemeClr val="bg1"/>
              </a:solidFill>
              <a:effectLst/>
              <a:latin typeface="Arial" panose="020B0604020202020204" pitchFamily="34" charset="0"/>
              <a:ea typeface="Arial Unicode MS"/>
              <a:cs typeface="Arial Unicode MS"/>
            </a:rPr>
            <a:t>Align Health inequalities goals to strategy </a:t>
          </a:r>
          <a:endParaRPr lang="en-GB" sz="1100" kern="1200" dirty="0">
            <a:solidFill>
              <a:schemeClr val="bg1"/>
            </a:solidFill>
          </a:endParaRPr>
        </a:p>
      </dsp:txBody>
      <dsp:txXfrm>
        <a:off x="1122480" y="1500251"/>
        <a:ext cx="988645" cy="988645"/>
      </dsp:txXfrm>
    </dsp:sp>
    <dsp:sp modelId="{34BC098F-C38F-4D2D-BF37-F26A6929C71A}">
      <dsp:nvSpPr>
        <dsp:cNvPr id="0" name=""/>
        <dsp:cNvSpPr/>
      </dsp:nvSpPr>
      <dsp:spPr>
        <a:xfrm>
          <a:off x="2248886" y="1446768"/>
          <a:ext cx="1095611" cy="10956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n>
                <a:noFill/>
              </a:ln>
              <a:solidFill>
                <a:schemeClr val="bg1"/>
              </a:solidFill>
              <a:effectLst/>
              <a:latin typeface="Arial" panose="020B0604020202020204" pitchFamily="34" charset="0"/>
              <a:ea typeface="Arial Unicode MS"/>
              <a:cs typeface="Arial Unicode MS"/>
            </a:rPr>
            <a:t>Support inclusive leadership development </a:t>
          </a:r>
          <a:endParaRPr lang="en-GB" sz="1100" kern="1200" dirty="0">
            <a:solidFill>
              <a:schemeClr val="bg1"/>
            </a:solidFill>
          </a:endParaRPr>
        </a:p>
      </dsp:txBody>
      <dsp:txXfrm>
        <a:off x="2302369" y="1500251"/>
        <a:ext cx="988645" cy="98864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E6587-7456-40E9-93B2-ADE2FC6483ED}" type="datetimeFigureOut">
              <a:rPr lang="en-GB" smtClean="0"/>
              <a:t>21/11/2024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82E71-110C-41CE-9C77-8C6DA01F3555}" type="slidenum">
              <a:rPr lang="en-GB" smtClean="0"/>
              <a:t>‹#›</a:t>
            </a:fld>
            <a:endParaRPr lang="en-GB"/>
          </a:p>
        </p:txBody>
      </p:sp>
    </p:spTree>
    <p:extLst>
      <p:ext uri="{BB962C8B-B14F-4D97-AF65-F5344CB8AC3E}">
        <p14:creationId xmlns:p14="http://schemas.microsoft.com/office/powerpoint/2010/main" val="167258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C82E71-110C-41CE-9C77-8C6DA01F3555}" type="slidenum">
              <a:rPr lang="en-GB" smtClean="0"/>
              <a:t>6</a:t>
            </a:fld>
            <a:endParaRPr lang="en-GB"/>
          </a:p>
        </p:txBody>
      </p:sp>
    </p:spTree>
    <p:extLst>
      <p:ext uri="{BB962C8B-B14F-4D97-AF65-F5344CB8AC3E}">
        <p14:creationId xmlns:p14="http://schemas.microsoft.com/office/powerpoint/2010/main" val="191552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57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4512"/>
            <a:ext cx="10515600" cy="1325563"/>
          </a:xfrm>
        </p:spPr>
        <p:txBody>
          <a:bodyPr/>
          <a:lstStyle/>
          <a:p>
            <a:r>
              <a:rPr lang="en-GB" dirty="0"/>
              <a:t>Click to edit Master title style</a:t>
            </a:r>
            <a:endParaRPr lang="en-US" dirty="0"/>
          </a:p>
        </p:txBody>
      </p:sp>
      <p:sp>
        <p:nvSpPr>
          <p:cNvPr id="3" name="Content Placeholder 2"/>
          <p:cNvSpPr>
            <a:spLocks noGrp="1"/>
          </p:cNvSpPr>
          <p:nvPr>
            <p:ph idx="1"/>
          </p:nvPr>
        </p:nvSpPr>
        <p:spPr>
          <a:xfrm>
            <a:off x="838200" y="2005012"/>
            <a:ext cx="10515600" cy="40250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7141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842168"/>
            <a:ext cx="10515600" cy="2852737"/>
          </a:xfrm>
        </p:spPr>
        <p:txBody>
          <a:bodyPr anchor="ctr"/>
          <a:lstStyle>
            <a:lvl1pPr>
              <a:defRPr sz="6000"/>
            </a:lvl1pPr>
          </a:lstStyle>
          <a:p>
            <a:r>
              <a:rPr lang="en-GB" dirty="0"/>
              <a:t>Click to edit Master title style</a:t>
            </a:r>
            <a:endParaRPr lang="en-US" dirty="0"/>
          </a:p>
        </p:txBody>
      </p:sp>
      <p:sp>
        <p:nvSpPr>
          <p:cNvPr id="3" name="Text Placeholder 2"/>
          <p:cNvSpPr>
            <a:spLocks noGrp="1"/>
          </p:cNvSpPr>
          <p:nvPr>
            <p:ph type="body" idx="1"/>
          </p:nvPr>
        </p:nvSpPr>
        <p:spPr>
          <a:xfrm>
            <a:off x="831850" y="37219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23628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2054341"/>
            <a:ext cx="5181600" cy="416740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2054341"/>
            <a:ext cx="5181600" cy="41674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70299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6426"/>
            <a:ext cx="10515600" cy="13255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839788" y="2126007"/>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949920"/>
            <a:ext cx="5157787" cy="304310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72200" y="2126007"/>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949920"/>
            <a:ext cx="5183188" cy="304310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2026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575330"/>
            <a:ext cx="8948351" cy="132556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57530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58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8860266" cy="1600200"/>
          </a:xfrm>
        </p:spPr>
        <p:txBody>
          <a:bodyPr anchor="ct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838200" y="2268380"/>
            <a:ext cx="10515600" cy="37246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893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057974" cy="1600200"/>
          </a:xfrm>
        </p:spPr>
        <p:txBody>
          <a:bodyPr anchor="ctr"/>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5183188" y="2301083"/>
            <a:ext cx="6172200" cy="370430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301081"/>
            <a:ext cx="3932237" cy="37043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01613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B0A406-3D26-62EC-F6F4-67E8602A21EE}"/>
              </a:ext>
            </a:extLst>
          </p:cNvPr>
          <p:cNvPicPr>
            <a:picLocks noChangeAspect="1"/>
          </p:cNvPicPr>
          <p:nvPr userDrawn="1"/>
        </p:nvPicPr>
        <p:blipFill>
          <a:blip r:embed="rId11"/>
          <a:stretch>
            <a:fillRect/>
          </a:stretch>
        </p:blipFill>
        <p:spPr>
          <a:xfrm>
            <a:off x="-8556" y="0"/>
            <a:ext cx="12200556" cy="6862813"/>
          </a:xfrm>
          <a:prstGeom prst="rect">
            <a:avLst/>
          </a:prstGeom>
        </p:spPr>
      </p:pic>
      <p:sp>
        <p:nvSpPr>
          <p:cNvPr id="2" name="Title Placeholder 1"/>
          <p:cNvSpPr>
            <a:spLocks noGrp="1"/>
          </p:cNvSpPr>
          <p:nvPr>
            <p:ph type="title"/>
          </p:nvPr>
        </p:nvSpPr>
        <p:spPr>
          <a:xfrm>
            <a:off x="838200" y="570517"/>
            <a:ext cx="8948351" cy="1325563"/>
          </a:xfrm>
          <a:prstGeom prst="rect">
            <a:avLst/>
          </a:prstGeom>
        </p:spPr>
        <p:txBody>
          <a:bodyPr vert="horz" lIns="91440" tIns="45720" rIns="91440" bIns="45720" rtlCol="0" anchor="ctr">
            <a:normAutofit/>
          </a:bodyPr>
          <a:lstStyle/>
          <a:p>
            <a:r>
              <a:rPr lang="en-GB" dirty="0"/>
              <a:t>SE Region Maternity and Neonatal </a:t>
            </a:r>
            <a:br>
              <a:rPr lang="en-GB" dirty="0"/>
            </a:br>
            <a:r>
              <a:rPr lang="en-GB" dirty="0"/>
              <a:t>Ethnic Minority Workforce ERG</a:t>
            </a:r>
            <a:endParaRPr lang="en-US" dirty="0"/>
          </a:p>
        </p:txBody>
      </p:sp>
      <p:sp>
        <p:nvSpPr>
          <p:cNvPr id="3" name="Text Placeholder 2"/>
          <p:cNvSpPr>
            <a:spLocks noGrp="1"/>
          </p:cNvSpPr>
          <p:nvPr>
            <p:ph type="body" idx="1"/>
          </p:nvPr>
        </p:nvSpPr>
        <p:spPr>
          <a:xfrm>
            <a:off x="833922" y="2075154"/>
            <a:ext cx="8948351" cy="344493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36034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rgbClr val="4D9F94"/>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D6B6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D6B6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D6B6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D6B6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D6B6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325A-2463-00E7-E298-FB55DD096933}"/>
              </a:ext>
            </a:extLst>
          </p:cNvPr>
          <p:cNvSpPr>
            <a:spLocks noGrp="1"/>
          </p:cNvSpPr>
          <p:nvPr>
            <p:ph type="title"/>
          </p:nvPr>
        </p:nvSpPr>
        <p:spPr>
          <a:xfrm>
            <a:off x="586275" y="585648"/>
            <a:ext cx="9183624" cy="1325563"/>
          </a:xfrm>
        </p:spPr>
        <p:txBody>
          <a:bodyPr>
            <a:normAutofit fontScale="90000"/>
          </a:bodyPr>
          <a:lstStyle/>
          <a:p>
            <a:pPr>
              <a:lnSpc>
                <a:spcPct val="80000"/>
              </a:lnSpc>
            </a:pPr>
            <a:r>
              <a:rPr lang="en-GB" sz="4000" b="1" dirty="0">
                <a:solidFill>
                  <a:srgbClr val="4D9F94"/>
                </a:solidFill>
                <a:latin typeface="+mn-lt"/>
              </a:rPr>
              <a:t>South East Region </a:t>
            </a:r>
            <a:br>
              <a:rPr lang="en-GB" sz="4000" b="1" dirty="0">
                <a:solidFill>
                  <a:srgbClr val="4D9F94"/>
                </a:solidFill>
                <a:latin typeface="+mn-lt"/>
              </a:rPr>
            </a:br>
            <a:r>
              <a:rPr lang="en-GB" sz="4000" b="1" dirty="0">
                <a:solidFill>
                  <a:srgbClr val="4D9F94"/>
                </a:solidFill>
                <a:latin typeface="+mn-lt"/>
              </a:rPr>
              <a:t>Maternity and Neonatal Ethnic </a:t>
            </a:r>
            <a:r>
              <a:rPr lang="en-GB" sz="4000" b="1">
                <a:solidFill>
                  <a:srgbClr val="4D9F94"/>
                </a:solidFill>
                <a:latin typeface="+mn-lt"/>
              </a:rPr>
              <a:t>Minority Workforce - </a:t>
            </a:r>
            <a:r>
              <a:rPr lang="en-GB" sz="4000" b="1" dirty="0">
                <a:solidFill>
                  <a:srgbClr val="4D9F94"/>
                </a:solidFill>
                <a:latin typeface="+mn-lt"/>
              </a:rPr>
              <a:t>Expert Reference Group</a:t>
            </a:r>
            <a:endParaRPr lang="en-GB" dirty="0"/>
          </a:p>
        </p:txBody>
      </p:sp>
      <p:sp>
        <p:nvSpPr>
          <p:cNvPr id="3" name="Content Placeholder 2">
            <a:extLst>
              <a:ext uri="{FF2B5EF4-FFF2-40B4-BE49-F238E27FC236}">
                <a16:creationId xmlns:a16="http://schemas.microsoft.com/office/drawing/2014/main" id="{FD238C2B-5035-A35E-4FEA-4D52F72173CE}"/>
              </a:ext>
            </a:extLst>
          </p:cNvPr>
          <p:cNvSpPr>
            <a:spLocks noGrp="1"/>
          </p:cNvSpPr>
          <p:nvPr>
            <p:ph idx="1"/>
          </p:nvPr>
        </p:nvSpPr>
        <p:spPr>
          <a:xfrm>
            <a:off x="603784" y="2040346"/>
            <a:ext cx="6647805" cy="822715"/>
          </a:xfrm>
        </p:spPr>
        <p:txBody>
          <a:bodyPr/>
          <a:lstStyle/>
          <a:p>
            <a:pPr marL="0" indent="0">
              <a:buNone/>
            </a:pPr>
            <a: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t>Angela Velinor, FHEA, Deputy Regional Chief Midwife</a:t>
            </a:r>
            <a:b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t>Anita Finlay, Head of Clinical Programmes </a:t>
            </a:r>
          </a:p>
          <a:p>
            <a:pPr marL="0" indent="0">
              <a:buNone/>
            </a:pP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dirty="0"/>
          </a:p>
        </p:txBody>
      </p:sp>
      <p:pic>
        <p:nvPicPr>
          <p:cNvPr id="4" name="Content Placeholder 4">
            <a:extLst>
              <a:ext uri="{FF2B5EF4-FFF2-40B4-BE49-F238E27FC236}">
                <a16:creationId xmlns:a16="http://schemas.microsoft.com/office/drawing/2014/main" id="{C77466F9-F3C6-BA6B-945A-FC509DFB4F2F}"/>
              </a:ext>
            </a:extLst>
          </p:cNvPr>
          <p:cNvPicPr>
            <a:picLocks noChangeAspect="1"/>
          </p:cNvPicPr>
          <p:nvPr/>
        </p:nvPicPr>
        <p:blipFill rotWithShape="1">
          <a:blip r:embed="rId2"/>
          <a:srcRect t="6694" b="1057"/>
          <a:stretch/>
        </p:blipFill>
        <p:spPr>
          <a:xfrm>
            <a:off x="689186" y="2863061"/>
            <a:ext cx="6477000" cy="3280156"/>
          </a:xfrm>
          <a:prstGeom prst="rect">
            <a:avLst/>
          </a:prstGeom>
        </p:spPr>
      </p:pic>
    </p:spTree>
    <p:extLst>
      <p:ext uri="{BB962C8B-B14F-4D97-AF65-F5344CB8AC3E}">
        <p14:creationId xmlns:p14="http://schemas.microsoft.com/office/powerpoint/2010/main" val="203761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0046D-1CFF-8963-36BE-FC2169675365}"/>
              </a:ext>
            </a:extLst>
          </p:cNvPr>
          <p:cNvSpPr>
            <a:spLocks noGrp="1"/>
          </p:cNvSpPr>
          <p:nvPr>
            <p:ph idx="1"/>
          </p:nvPr>
        </p:nvSpPr>
        <p:spPr>
          <a:xfrm>
            <a:off x="650106" y="368683"/>
            <a:ext cx="5146396" cy="6743758"/>
          </a:xfrm>
        </p:spPr>
        <p:txBody>
          <a:bodyPr>
            <a:normAutofit/>
          </a:bodyPr>
          <a:lstStyle/>
          <a:p>
            <a:pPr marL="0" indent="0">
              <a:lnSpc>
                <a:spcPct val="120000"/>
              </a:lnSpc>
              <a:buNone/>
            </a:pPr>
            <a:r>
              <a:rPr lang="it-IT" sz="3600" b="1" dirty="0">
                <a:solidFill>
                  <a:srgbClr val="4D9F94"/>
                </a:solidFill>
                <a:ea typeface="+mj-ea"/>
                <a:cs typeface="+mj-cs"/>
              </a:rPr>
              <a:t>Vision</a:t>
            </a:r>
            <a:endParaRPr lang="en-GB" sz="3600" b="1" dirty="0">
              <a:solidFill>
                <a:srgbClr val="4D9F94"/>
              </a:solidFill>
              <a:ea typeface="+mj-ea"/>
              <a:cs typeface="+mj-cs"/>
            </a:endParaRPr>
          </a:p>
          <a:p>
            <a:pPr marL="0" indent="0">
              <a:lnSpc>
                <a:spcPct val="100000"/>
              </a:lnSpc>
              <a:buNone/>
            </a:pPr>
            <a:r>
              <a:rPr lang="en-US" sz="1900" dirty="0">
                <a:ln>
                  <a:noFill/>
                </a:ln>
                <a:solidFill>
                  <a:srgbClr val="000000"/>
                </a:solidFill>
                <a:effectLst/>
                <a:latin typeface="Arial" panose="020B0604020202020204" pitchFamily="34" charset="0"/>
                <a:ea typeface="Arial Unicode MS"/>
                <a:cs typeface="Arial Unicode MS"/>
              </a:rPr>
              <a:t>To create a robust, efficient and upskilled group to deliver an inclusive, equitable, and innovative maternity care system that ensures the highest standards of health and wellbeing for all mothers and newborns, irrespective of their backgrounds. </a:t>
            </a:r>
          </a:p>
          <a:p>
            <a:pPr marL="0" indent="0">
              <a:lnSpc>
                <a:spcPct val="100000"/>
              </a:lnSpc>
              <a:buNone/>
            </a:pPr>
            <a:endParaRPr lang="en-US" sz="1900" dirty="0">
              <a:solidFill>
                <a:srgbClr val="000000"/>
              </a:solidFill>
              <a:latin typeface="Arial" panose="020B0604020202020204" pitchFamily="34" charset="0"/>
              <a:ea typeface="Arial Unicode MS"/>
              <a:cs typeface="Arial Unicode MS"/>
            </a:endParaRPr>
          </a:p>
          <a:p>
            <a:pPr marL="0" indent="0">
              <a:lnSpc>
                <a:spcPct val="100000"/>
              </a:lnSpc>
              <a:buNone/>
            </a:pPr>
            <a:r>
              <a:rPr lang="en-US" sz="1900" dirty="0">
                <a:ln>
                  <a:noFill/>
                </a:ln>
                <a:solidFill>
                  <a:srgbClr val="000000"/>
                </a:solidFill>
                <a:effectLst/>
                <a:latin typeface="Arial" panose="020B0604020202020204" pitchFamily="34" charset="0"/>
                <a:ea typeface="Arial Unicode MS"/>
                <a:cs typeface="Arial Unicode MS"/>
              </a:rPr>
              <a:t>To develop the skills necessary to effectively advocate for much needed change to prepare services for the future.</a:t>
            </a:r>
            <a:endParaRPr lang="en-GB" sz="1900" dirty="0">
              <a:ln>
                <a:noFill/>
              </a:ln>
              <a:solidFill>
                <a:srgbClr val="000000"/>
              </a:solidFill>
              <a:effectLst/>
              <a:latin typeface="Helvetica Neue"/>
              <a:ea typeface="Arial Unicode MS"/>
              <a:cs typeface="Arial Unicode MS"/>
            </a:endParaRPr>
          </a:p>
          <a:p>
            <a:pPr marL="0" indent="0">
              <a:lnSpc>
                <a:spcPct val="120000"/>
              </a:lnSpc>
              <a:buNone/>
            </a:pPr>
            <a:endParaRPr lang="en-US" sz="3100" b="1" dirty="0">
              <a:solidFill>
                <a:srgbClr val="4D9F94"/>
              </a:solidFill>
              <a:ea typeface="+mj-ea"/>
              <a:cs typeface="+mj-cs"/>
            </a:endParaRPr>
          </a:p>
          <a:p>
            <a:pPr marL="0" indent="0">
              <a:lnSpc>
                <a:spcPct val="120000"/>
              </a:lnSpc>
              <a:buNone/>
            </a:pPr>
            <a:r>
              <a:rPr lang="en-US" sz="3100" b="1" dirty="0">
                <a:solidFill>
                  <a:srgbClr val="4D9F94"/>
                </a:solidFill>
                <a:ea typeface="+mj-ea"/>
                <a:cs typeface="+mj-cs"/>
              </a:rPr>
              <a:t> </a:t>
            </a:r>
            <a:endParaRPr lang="en-US" dirty="0"/>
          </a:p>
        </p:txBody>
      </p:sp>
      <p:pic>
        <p:nvPicPr>
          <p:cNvPr id="4" name="Picture 3">
            <a:extLst>
              <a:ext uri="{FF2B5EF4-FFF2-40B4-BE49-F238E27FC236}">
                <a16:creationId xmlns:a16="http://schemas.microsoft.com/office/drawing/2014/main" id="{159BB603-88B1-764A-7E3F-9C30AE9CE8A2}"/>
              </a:ext>
            </a:extLst>
          </p:cNvPr>
          <p:cNvPicPr>
            <a:picLocks noChangeAspect="1"/>
          </p:cNvPicPr>
          <p:nvPr/>
        </p:nvPicPr>
        <p:blipFill>
          <a:blip r:embed="rId2"/>
          <a:stretch>
            <a:fillRect/>
          </a:stretch>
        </p:blipFill>
        <p:spPr>
          <a:xfrm>
            <a:off x="6096000" y="1246696"/>
            <a:ext cx="3683572" cy="3792839"/>
          </a:xfrm>
          <a:prstGeom prst="rect">
            <a:avLst/>
          </a:prstGeom>
        </p:spPr>
      </p:pic>
    </p:spTree>
    <p:extLst>
      <p:ext uri="{BB962C8B-B14F-4D97-AF65-F5344CB8AC3E}">
        <p14:creationId xmlns:p14="http://schemas.microsoft.com/office/powerpoint/2010/main" val="217651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7CFC-E795-BBB9-E193-5DAE953F9DB1}"/>
              </a:ext>
            </a:extLst>
          </p:cNvPr>
          <p:cNvSpPr>
            <a:spLocks noGrp="1"/>
          </p:cNvSpPr>
          <p:nvPr>
            <p:ph type="title"/>
          </p:nvPr>
        </p:nvSpPr>
        <p:spPr>
          <a:xfrm>
            <a:off x="652009" y="130033"/>
            <a:ext cx="10515600" cy="1325563"/>
          </a:xfrm>
        </p:spPr>
        <p:txBody>
          <a:bodyPr>
            <a:normAutofit/>
          </a:bodyPr>
          <a:lstStyle/>
          <a:p>
            <a:r>
              <a:rPr lang="en-GB" sz="3600" dirty="0"/>
              <a:t>What have we achieved after one year </a:t>
            </a:r>
          </a:p>
        </p:txBody>
      </p:sp>
      <p:sp>
        <p:nvSpPr>
          <p:cNvPr id="3" name="Content Placeholder 2">
            <a:extLst>
              <a:ext uri="{FF2B5EF4-FFF2-40B4-BE49-F238E27FC236}">
                <a16:creationId xmlns:a16="http://schemas.microsoft.com/office/drawing/2014/main" id="{65024386-871E-842A-05A3-49DCA847E741}"/>
              </a:ext>
            </a:extLst>
          </p:cNvPr>
          <p:cNvSpPr>
            <a:spLocks noGrp="1"/>
          </p:cNvSpPr>
          <p:nvPr>
            <p:ph idx="1"/>
          </p:nvPr>
        </p:nvSpPr>
        <p:spPr>
          <a:xfrm>
            <a:off x="675864" y="1535887"/>
            <a:ext cx="5602357" cy="2982914"/>
          </a:xfrm>
        </p:spPr>
        <p:txBody>
          <a:bodyPr>
            <a:normAutofit fontScale="77500" lnSpcReduction="20000"/>
          </a:bodyPr>
          <a:lstStyle/>
          <a:p>
            <a:pPr>
              <a:buFont typeface="Wingdings" panose="05000000000000000000" pitchFamily="2" charset="2"/>
              <a:buChar char="ü"/>
            </a:pPr>
            <a:r>
              <a:rPr lang="en-GB" dirty="0">
                <a:solidFill>
                  <a:schemeClr val="tx1"/>
                </a:solidFill>
              </a:rPr>
              <a:t>Core membership</a:t>
            </a:r>
          </a:p>
          <a:p>
            <a:pPr>
              <a:buFont typeface="Wingdings" panose="05000000000000000000" pitchFamily="2" charset="2"/>
              <a:buChar char="ü"/>
            </a:pPr>
            <a:r>
              <a:rPr lang="en-GB" dirty="0">
                <a:solidFill>
                  <a:schemeClr val="tx1"/>
                </a:solidFill>
              </a:rPr>
              <a:t>Strategy finalised/ ToR finalised</a:t>
            </a:r>
          </a:p>
          <a:p>
            <a:pPr>
              <a:buFont typeface="Wingdings" panose="05000000000000000000" pitchFamily="2" charset="2"/>
              <a:buChar char="ü"/>
            </a:pPr>
            <a:r>
              <a:rPr lang="en-GB" dirty="0">
                <a:solidFill>
                  <a:schemeClr val="tx1"/>
                </a:solidFill>
              </a:rPr>
              <a:t>Support offer for coaching and mentoring</a:t>
            </a:r>
          </a:p>
          <a:p>
            <a:pPr>
              <a:buFont typeface="Wingdings" panose="05000000000000000000" pitchFamily="2" charset="2"/>
              <a:buChar char="ü"/>
            </a:pPr>
            <a:r>
              <a:rPr lang="en-GB" dirty="0">
                <a:solidFill>
                  <a:schemeClr val="tx1"/>
                </a:solidFill>
              </a:rPr>
              <a:t>Support offer for talent and leadership development</a:t>
            </a:r>
          </a:p>
          <a:p>
            <a:pPr>
              <a:buFont typeface="Wingdings" panose="05000000000000000000" pitchFamily="2" charset="2"/>
              <a:buChar char="ü"/>
            </a:pPr>
            <a:r>
              <a:rPr lang="en-GB" dirty="0">
                <a:solidFill>
                  <a:schemeClr val="tx1"/>
                </a:solidFill>
              </a:rPr>
              <a:t>Real time intervention for members needs </a:t>
            </a:r>
          </a:p>
          <a:p>
            <a:pPr>
              <a:buFont typeface="Wingdings" panose="05000000000000000000" pitchFamily="2" charset="2"/>
              <a:buChar char="ü"/>
            </a:pPr>
            <a:r>
              <a:rPr lang="en-GB" dirty="0">
                <a:solidFill>
                  <a:schemeClr val="tx1"/>
                </a:solidFill>
              </a:rPr>
              <a:t>A dedicated platform on the NHSE webpage </a:t>
            </a:r>
          </a:p>
        </p:txBody>
      </p:sp>
      <p:pic>
        <p:nvPicPr>
          <p:cNvPr id="5" name="Content Placeholder 4">
            <a:extLst>
              <a:ext uri="{FF2B5EF4-FFF2-40B4-BE49-F238E27FC236}">
                <a16:creationId xmlns:a16="http://schemas.microsoft.com/office/drawing/2014/main" id="{9388D573-317E-06FC-45FA-CC9441D22069}"/>
              </a:ext>
            </a:extLst>
          </p:cNvPr>
          <p:cNvPicPr>
            <a:picLocks noChangeAspect="1"/>
          </p:cNvPicPr>
          <p:nvPr/>
        </p:nvPicPr>
        <p:blipFill>
          <a:blip r:embed="rId2"/>
          <a:stretch>
            <a:fillRect/>
          </a:stretch>
        </p:blipFill>
        <p:spPr>
          <a:xfrm>
            <a:off x="5065120" y="4336848"/>
            <a:ext cx="1197196" cy="1604333"/>
          </a:xfrm>
          <a:prstGeom prst="rect">
            <a:avLst/>
          </a:prstGeom>
        </p:spPr>
      </p:pic>
      <p:pic>
        <p:nvPicPr>
          <p:cNvPr id="11" name="Picture 10">
            <a:extLst>
              <a:ext uri="{FF2B5EF4-FFF2-40B4-BE49-F238E27FC236}">
                <a16:creationId xmlns:a16="http://schemas.microsoft.com/office/drawing/2014/main" id="{0E95F79D-E038-A3A7-2869-B23A85D4AA56}"/>
              </a:ext>
            </a:extLst>
          </p:cNvPr>
          <p:cNvPicPr>
            <a:picLocks noChangeAspect="1"/>
          </p:cNvPicPr>
          <p:nvPr/>
        </p:nvPicPr>
        <p:blipFill>
          <a:blip r:embed="rId3"/>
          <a:stretch>
            <a:fillRect/>
          </a:stretch>
        </p:blipFill>
        <p:spPr>
          <a:xfrm>
            <a:off x="759155" y="4336848"/>
            <a:ext cx="1885322" cy="1593955"/>
          </a:xfrm>
          <a:prstGeom prst="rect">
            <a:avLst/>
          </a:prstGeom>
        </p:spPr>
      </p:pic>
      <p:pic>
        <p:nvPicPr>
          <p:cNvPr id="7" name="Picture 6">
            <a:extLst>
              <a:ext uri="{FF2B5EF4-FFF2-40B4-BE49-F238E27FC236}">
                <a16:creationId xmlns:a16="http://schemas.microsoft.com/office/drawing/2014/main" id="{D76851C7-6245-7FE4-4A8E-BFD1E323B442}"/>
              </a:ext>
            </a:extLst>
          </p:cNvPr>
          <p:cNvPicPr>
            <a:picLocks noChangeAspect="1"/>
          </p:cNvPicPr>
          <p:nvPr/>
        </p:nvPicPr>
        <p:blipFill>
          <a:blip r:embed="rId4"/>
          <a:stretch>
            <a:fillRect/>
          </a:stretch>
        </p:blipFill>
        <p:spPr>
          <a:xfrm>
            <a:off x="2795902" y="4336848"/>
            <a:ext cx="2111470" cy="1581981"/>
          </a:xfrm>
          <a:prstGeom prst="rect">
            <a:avLst/>
          </a:prstGeom>
        </p:spPr>
      </p:pic>
      <p:pic>
        <p:nvPicPr>
          <p:cNvPr id="6" name="Picture 5">
            <a:extLst>
              <a:ext uri="{FF2B5EF4-FFF2-40B4-BE49-F238E27FC236}">
                <a16:creationId xmlns:a16="http://schemas.microsoft.com/office/drawing/2014/main" id="{F615AFC4-1AF7-AFC9-01C9-9304D054FF88}"/>
              </a:ext>
            </a:extLst>
          </p:cNvPr>
          <p:cNvPicPr>
            <a:picLocks noChangeAspect="1"/>
          </p:cNvPicPr>
          <p:nvPr/>
        </p:nvPicPr>
        <p:blipFill>
          <a:blip r:embed="rId5"/>
          <a:stretch>
            <a:fillRect/>
          </a:stretch>
        </p:blipFill>
        <p:spPr>
          <a:xfrm>
            <a:off x="6748454" y="1559740"/>
            <a:ext cx="2531915" cy="3336061"/>
          </a:xfrm>
          <a:prstGeom prst="rect">
            <a:avLst/>
          </a:prstGeom>
        </p:spPr>
      </p:pic>
    </p:spTree>
    <p:extLst>
      <p:ext uri="{BB962C8B-B14F-4D97-AF65-F5344CB8AC3E}">
        <p14:creationId xmlns:p14="http://schemas.microsoft.com/office/powerpoint/2010/main" val="389575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6D63-6B63-653D-E414-69B7702AABB4}"/>
              </a:ext>
            </a:extLst>
          </p:cNvPr>
          <p:cNvSpPr>
            <a:spLocks noGrp="1"/>
          </p:cNvSpPr>
          <p:nvPr>
            <p:ph type="title"/>
          </p:nvPr>
        </p:nvSpPr>
        <p:spPr>
          <a:xfrm>
            <a:off x="673446" y="730283"/>
            <a:ext cx="10515600" cy="657789"/>
          </a:xfrm>
        </p:spPr>
        <p:txBody>
          <a:bodyPr>
            <a:normAutofit fontScale="90000"/>
          </a:bodyPr>
          <a:lstStyle/>
          <a:p>
            <a:r>
              <a:rPr lang="en-GB" sz="4000" b="1" dirty="0">
                <a:solidFill>
                  <a:srgbClr val="4D9F94"/>
                </a:solidFill>
                <a:ea typeface="+mj-ea"/>
                <a:cs typeface="+mj-cs"/>
              </a:rPr>
              <a:t>Strategy creation</a:t>
            </a:r>
            <a:br>
              <a:rPr lang="en-GB" sz="4000" b="1" dirty="0">
                <a:solidFill>
                  <a:srgbClr val="4D9F94"/>
                </a:solidFill>
                <a:ea typeface="+mj-ea"/>
                <a:cs typeface="+mj-cs"/>
              </a:rPr>
            </a:br>
            <a:endParaRPr lang="en-GB" dirty="0"/>
          </a:p>
        </p:txBody>
      </p:sp>
      <p:graphicFrame>
        <p:nvGraphicFramePr>
          <p:cNvPr id="4" name="Content Placeholder 3">
            <a:extLst>
              <a:ext uri="{FF2B5EF4-FFF2-40B4-BE49-F238E27FC236}">
                <a16:creationId xmlns:a16="http://schemas.microsoft.com/office/drawing/2014/main" id="{3285190A-BA08-CDB5-D5BD-E62347FB68A9}"/>
              </a:ext>
            </a:extLst>
          </p:cNvPr>
          <p:cNvGraphicFramePr>
            <a:graphicFrameLocks noGrp="1"/>
          </p:cNvGraphicFramePr>
          <p:nvPr>
            <p:ph idx="1"/>
            <p:extLst>
              <p:ext uri="{D42A27DB-BD31-4B8C-83A1-F6EECF244321}">
                <p14:modId xmlns:p14="http://schemas.microsoft.com/office/powerpoint/2010/main" val="2526748656"/>
              </p:ext>
            </p:extLst>
          </p:nvPr>
        </p:nvGraphicFramePr>
        <p:xfrm>
          <a:off x="5777948" y="1721305"/>
          <a:ext cx="6168711" cy="3288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B423C4F-9500-9FCE-6B9C-DB6E788E44EE}"/>
              </a:ext>
            </a:extLst>
          </p:cNvPr>
          <p:cNvSpPr txBox="1"/>
          <p:nvPr/>
        </p:nvSpPr>
        <p:spPr>
          <a:xfrm>
            <a:off x="681397" y="1329522"/>
            <a:ext cx="6554290" cy="4251933"/>
          </a:xfrm>
          <a:prstGeom prst="rect">
            <a:avLst/>
          </a:prstGeom>
          <a:noFill/>
        </p:spPr>
        <p:txBody>
          <a:bodyPr wrap="square">
            <a:spAutoFit/>
          </a:bodyPr>
          <a:lstStyle/>
          <a:p>
            <a:pPr>
              <a:lnSpc>
                <a:spcPct val="120000"/>
              </a:lnSpc>
            </a:pPr>
            <a:r>
              <a:rPr lang="en-US" sz="1700" b="1" dirty="0">
                <a:ln>
                  <a:noFill/>
                </a:ln>
                <a:solidFill>
                  <a:srgbClr val="000000"/>
                </a:solidFill>
                <a:effectLst/>
                <a:latin typeface="Arial" panose="020B0604020202020204" pitchFamily="34" charset="0"/>
                <a:ea typeface="Arial Unicode MS"/>
                <a:cs typeface="Arial Unicode MS"/>
              </a:rPr>
              <a:t>Strategic outcomes </a:t>
            </a:r>
          </a:p>
          <a:p>
            <a:pPr>
              <a:lnSpc>
                <a:spcPct val="120000"/>
              </a:lnSpc>
            </a:pPr>
            <a:endParaRPr lang="en-US" sz="1700" b="1" dirty="0">
              <a:ln>
                <a:noFill/>
              </a:ln>
              <a:solidFill>
                <a:srgbClr val="000000"/>
              </a:solidFill>
              <a:effectLst/>
              <a:latin typeface="Arial" panose="020B0604020202020204" pitchFamily="34" charset="0"/>
              <a:ea typeface="Arial Unicode MS"/>
              <a:cs typeface="Arial Unicode MS"/>
            </a:endParaRPr>
          </a:p>
          <a:p>
            <a:pPr marL="285750" indent="-285750">
              <a:lnSpc>
                <a:spcPct val="90000"/>
              </a:lnSpc>
              <a:buFont typeface="Arial" panose="020B0604020202020204" pitchFamily="34" charset="0"/>
              <a:buChar char="•"/>
            </a:pPr>
            <a:r>
              <a:rPr lang="en-US" sz="1700" dirty="0">
                <a:ln>
                  <a:noFill/>
                </a:ln>
                <a:solidFill>
                  <a:srgbClr val="000000"/>
                </a:solidFill>
                <a:effectLst/>
                <a:latin typeface="Arial" panose="020B0604020202020204" pitchFamily="34" charset="0"/>
                <a:ea typeface="Arial Unicode MS"/>
                <a:cs typeface="Arial Unicode MS"/>
              </a:rPr>
              <a:t>Enhance Talent and Development: Foster continuous professional growth and skill enhancement. Ensure a thorough understanding of the importance of talen</a:t>
            </a:r>
            <a:r>
              <a:rPr lang="en-US" sz="1700" dirty="0">
                <a:solidFill>
                  <a:srgbClr val="000000"/>
                </a:solidFill>
                <a:latin typeface="Arial" panose="020B0604020202020204" pitchFamily="34" charset="0"/>
                <a:ea typeface="Arial Unicode MS"/>
                <a:cs typeface="Arial Unicode MS"/>
              </a:rPr>
              <a:t>t</a:t>
            </a:r>
            <a:r>
              <a:rPr lang="en-US" sz="1700" dirty="0">
                <a:ln>
                  <a:noFill/>
                </a:ln>
                <a:solidFill>
                  <a:srgbClr val="000000"/>
                </a:solidFill>
                <a:effectLst/>
                <a:latin typeface="Arial" panose="020B0604020202020204" pitchFamily="34" charset="0"/>
                <a:ea typeface="Arial Unicode MS"/>
                <a:cs typeface="Arial Unicode MS"/>
              </a:rPr>
              <a:t> management and career development in maternity services.</a:t>
            </a:r>
            <a:br>
              <a:rPr lang="en-US" sz="1700" dirty="0">
                <a:ln>
                  <a:noFill/>
                </a:ln>
                <a:solidFill>
                  <a:srgbClr val="000000"/>
                </a:solidFill>
                <a:effectLst/>
                <a:latin typeface="Arial" panose="020B0604020202020204" pitchFamily="34" charset="0"/>
                <a:ea typeface="Arial Unicode MS"/>
                <a:cs typeface="Arial Unicode MS"/>
              </a:rPr>
            </a:br>
            <a:endParaRPr lang="en-GB" sz="1700" dirty="0">
              <a:ln>
                <a:noFill/>
              </a:ln>
              <a:solidFill>
                <a:srgbClr val="000000"/>
              </a:solidFill>
              <a:effectLst/>
              <a:latin typeface="Helvetica Neue"/>
              <a:ea typeface="Arial Unicode MS"/>
              <a:cs typeface="Arial Unicode MS"/>
            </a:endParaRPr>
          </a:p>
          <a:p>
            <a:pPr marL="285750" indent="-285750">
              <a:lnSpc>
                <a:spcPct val="90000"/>
              </a:lnSpc>
              <a:buFont typeface="Arial" panose="020B0604020202020204" pitchFamily="34" charset="0"/>
              <a:buChar char="•"/>
            </a:pPr>
            <a:r>
              <a:rPr lang="en-US" sz="1700" dirty="0">
                <a:ln>
                  <a:noFill/>
                </a:ln>
                <a:solidFill>
                  <a:srgbClr val="000000"/>
                </a:solidFill>
                <a:effectLst/>
                <a:latin typeface="Arial" panose="020B0604020202020204" pitchFamily="34" charset="0"/>
                <a:ea typeface="Arial Unicode MS"/>
                <a:cs typeface="Arial Unicode MS"/>
              </a:rPr>
              <a:t>Address Health Inequalities: Understand, identify and mitigate health disparities to ensure equitable care for all populations. Encourage and implement innovative solutions that address current challenges in maternity care. Be familiar with evidence-based strategies and tools for targeted innovative interventions to deliver results.</a:t>
            </a:r>
            <a:br>
              <a:rPr lang="en-US" sz="1700" dirty="0">
                <a:ln>
                  <a:noFill/>
                </a:ln>
                <a:solidFill>
                  <a:srgbClr val="000000"/>
                </a:solidFill>
                <a:effectLst/>
                <a:latin typeface="Arial" panose="020B0604020202020204" pitchFamily="34" charset="0"/>
                <a:ea typeface="Arial Unicode MS"/>
                <a:cs typeface="Arial Unicode MS"/>
              </a:rPr>
            </a:br>
            <a:endParaRPr lang="en-GB" sz="1700" dirty="0">
              <a:ln>
                <a:noFill/>
              </a:ln>
              <a:solidFill>
                <a:srgbClr val="000000"/>
              </a:solidFill>
              <a:effectLst/>
              <a:latin typeface="Helvetica Neue"/>
              <a:ea typeface="Arial Unicode MS"/>
              <a:cs typeface="Arial Unicode MS"/>
            </a:endParaRPr>
          </a:p>
          <a:p>
            <a:pPr marL="285750" indent="-285750">
              <a:lnSpc>
                <a:spcPct val="90000"/>
              </a:lnSpc>
              <a:buFont typeface="Arial" panose="020B0604020202020204" pitchFamily="34" charset="0"/>
              <a:buChar char="•"/>
            </a:pPr>
            <a:r>
              <a:rPr lang="en-US" sz="1700" dirty="0">
                <a:ln>
                  <a:noFill/>
                </a:ln>
                <a:solidFill>
                  <a:srgbClr val="000000"/>
                </a:solidFill>
                <a:effectLst/>
                <a:latin typeface="Arial" panose="020B0604020202020204" pitchFamily="34" charset="0"/>
                <a:ea typeface="Arial Unicode MS"/>
                <a:cs typeface="Arial Unicode MS"/>
              </a:rPr>
              <a:t>Effective Leadership: Develop effective and inclusive leadership within the group to drive sustainable improvements and inspire positive change. </a:t>
            </a:r>
            <a:endParaRPr lang="en-GB" sz="1700" dirty="0">
              <a:ln>
                <a:noFill/>
              </a:ln>
              <a:solidFill>
                <a:srgbClr val="000000"/>
              </a:solidFill>
              <a:effectLst/>
              <a:latin typeface="Helvetica Neue"/>
              <a:ea typeface="Arial Unicode MS"/>
              <a:cs typeface="Arial Unicode MS"/>
            </a:endParaRPr>
          </a:p>
        </p:txBody>
      </p:sp>
    </p:spTree>
    <p:extLst>
      <p:ext uri="{BB962C8B-B14F-4D97-AF65-F5344CB8AC3E}">
        <p14:creationId xmlns:p14="http://schemas.microsoft.com/office/powerpoint/2010/main" val="25102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4993-5277-7B1D-C3D8-75A73CEA842C}"/>
              </a:ext>
            </a:extLst>
          </p:cNvPr>
          <p:cNvSpPr>
            <a:spLocks noGrp="1"/>
          </p:cNvSpPr>
          <p:nvPr>
            <p:ph type="title"/>
          </p:nvPr>
        </p:nvSpPr>
        <p:spPr>
          <a:xfrm>
            <a:off x="622947" y="564543"/>
            <a:ext cx="9332167" cy="775893"/>
          </a:xfrm>
        </p:spPr>
        <p:txBody>
          <a:bodyPr>
            <a:normAutofit fontScale="90000"/>
          </a:bodyPr>
          <a:lstStyle/>
          <a:p>
            <a:r>
              <a:rPr lang="en-GB" dirty="0"/>
              <a:t>How do we support them? </a:t>
            </a:r>
            <a:br>
              <a:rPr lang="en-GB" sz="3600" dirty="0"/>
            </a:br>
            <a:endParaRPr lang="en-GB" sz="3600" dirty="0"/>
          </a:p>
        </p:txBody>
      </p:sp>
      <p:sp>
        <p:nvSpPr>
          <p:cNvPr id="3" name="Content Placeholder 2">
            <a:extLst>
              <a:ext uri="{FF2B5EF4-FFF2-40B4-BE49-F238E27FC236}">
                <a16:creationId xmlns:a16="http://schemas.microsoft.com/office/drawing/2014/main" id="{BB31B71A-AE2F-7015-E759-EB31DF8EF74D}"/>
              </a:ext>
            </a:extLst>
          </p:cNvPr>
          <p:cNvSpPr>
            <a:spLocks noGrp="1"/>
          </p:cNvSpPr>
          <p:nvPr>
            <p:ph idx="1"/>
          </p:nvPr>
        </p:nvSpPr>
        <p:spPr>
          <a:xfrm>
            <a:off x="620495" y="1128431"/>
            <a:ext cx="7224909" cy="3596093"/>
          </a:xfrm>
        </p:spPr>
        <p:txBody>
          <a:bodyPr>
            <a:normAutofit fontScale="92500" lnSpcReduction="10000"/>
          </a:bodyPr>
          <a:lstStyle/>
          <a:p>
            <a:pPr marL="0" indent="0">
              <a:buNone/>
            </a:pPr>
            <a:r>
              <a:rPr lang="en-GB" sz="1600" b="1" dirty="0">
                <a:solidFill>
                  <a:srgbClr val="7030A0"/>
                </a:solidFill>
                <a:latin typeface="Arial" panose="020B0604020202020204" pitchFamily="34" charset="0"/>
                <a:cs typeface="Arial" panose="020B0604020202020204" pitchFamily="34" charset="0"/>
              </a:rPr>
              <a:t>Offer to ERG members - </a:t>
            </a:r>
            <a:r>
              <a:rPr lang="en-GB" sz="1600" b="1" dirty="0">
                <a:solidFill>
                  <a:schemeClr val="tx1"/>
                </a:solidFill>
                <a:latin typeface="Arial" panose="020B0604020202020204" pitchFamily="34" charset="0"/>
                <a:cs typeface="Arial" panose="020B0604020202020204" pitchFamily="34" charset="0"/>
              </a:rPr>
              <a:t>Leadership Coaching Conversations </a:t>
            </a:r>
          </a:p>
          <a:p>
            <a:pPr marL="0" indent="0">
              <a:lnSpc>
                <a:spcPct val="110000"/>
              </a:lnSpc>
              <a:buNone/>
            </a:pPr>
            <a:r>
              <a:rPr lang="en-GB" sz="1600" dirty="0">
                <a:solidFill>
                  <a:schemeClr val="tx1"/>
                </a:solidFill>
                <a:latin typeface="Arial" panose="020B0604020202020204" pitchFamily="34" charset="0"/>
                <a:cs typeface="Arial" panose="020B0604020202020204" pitchFamily="34" charset="0"/>
              </a:rPr>
              <a:t>The purpose of the sessions is to support each member to reflect on their experiences and how they impacted their leadership journey; to support the development of their own inclusive leadership narrative; to practice reflective and reflexive thinking and to identify actions to take forward in line with the ERG vision.</a:t>
            </a:r>
          </a:p>
          <a:p>
            <a:pPr marL="0" indent="0">
              <a:lnSpc>
                <a:spcPct val="110000"/>
              </a:lnSpc>
              <a:buNone/>
            </a:pPr>
            <a:r>
              <a:rPr lang="en-GB" sz="1600" dirty="0">
                <a:solidFill>
                  <a:schemeClr val="tx1"/>
                </a:solidFill>
                <a:latin typeface="Arial" panose="020B0604020202020204" pitchFamily="34" charset="0"/>
                <a:cs typeface="Arial" panose="020B0604020202020204" pitchFamily="34" charset="0"/>
              </a:rPr>
              <a:t>Session 1 – 60 minutes </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Session 2 – 30 mins (Goal setting) </a:t>
            </a:r>
            <a:endParaRPr lang="en-GB" sz="1600" b="1" dirty="0">
              <a:solidFill>
                <a:srgbClr val="0070C0"/>
              </a:solidFill>
              <a:latin typeface="Arial" panose="020B0604020202020204" pitchFamily="34" charset="0"/>
              <a:cs typeface="Arial" panose="020B0604020202020204" pitchFamily="34" charset="0"/>
            </a:endParaRPr>
          </a:p>
          <a:p>
            <a:pPr marL="0" indent="0">
              <a:buNone/>
            </a:pPr>
            <a:r>
              <a:rPr lang="en-GB" sz="1600" b="1" dirty="0">
                <a:solidFill>
                  <a:srgbClr val="7030A0"/>
                </a:solidFill>
                <a:latin typeface="Arial" panose="020B0604020202020204" pitchFamily="34" charset="0"/>
                <a:cs typeface="Arial" panose="020B0604020202020204" pitchFamily="34" charset="0"/>
              </a:rPr>
              <a:t>Objectives</a:t>
            </a:r>
            <a:br>
              <a:rPr lang="en-GB" sz="1600" b="1" dirty="0">
                <a:solidFill>
                  <a:srgbClr val="0070C0"/>
                </a:solidFill>
                <a:latin typeface="Arial" panose="020B0604020202020204" pitchFamily="34" charset="0"/>
                <a:cs typeface="Arial" panose="020B0604020202020204" pitchFamily="34" charset="0"/>
              </a:rPr>
            </a:br>
            <a:endParaRPr lang="en-GB" sz="1600" b="1" dirty="0">
              <a:solidFill>
                <a:srgbClr val="0070C0"/>
              </a:solidFill>
              <a:latin typeface="Arial" panose="020B0604020202020204" pitchFamily="34" charset="0"/>
              <a:cs typeface="Arial" panose="020B0604020202020204" pitchFamily="34" charset="0"/>
            </a:endParaRPr>
          </a:p>
          <a:p>
            <a:pPr>
              <a:lnSpc>
                <a:spcPct val="100000"/>
              </a:lnSpc>
              <a:spcBef>
                <a:spcPts val="0"/>
              </a:spcBef>
            </a:pPr>
            <a:r>
              <a:rPr lang="en-GB" sz="1600" dirty="0">
                <a:solidFill>
                  <a:schemeClr val="tx1"/>
                </a:solidFill>
                <a:latin typeface="Arial" panose="020B0604020202020204" pitchFamily="34" charset="0"/>
                <a:cs typeface="Arial" panose="020B0604020202020204" pitchFamily="34" charset="0"/>
              </a:rPr>
              <a:t>To gain greater self-awareness</a:t>
            </a:r>
          </a:p>
          <a:p>
            <a:pPr>
              <a:lnSpc>
                <a:spcPct val="100000"/>
              </a:lnSpc>
              <a:spcBef>
                <a:spcPts val="0"/>
              </a:spcBef>
            </a:pPr>
            <a:r>
              <a:rPr lang="en-GB" sz="1600" dirty="0">
                <a:solidFill>
                  <a:schemeClr val="tx1"/>
                </a:solidFill>
                <a:latin typeface="Arial" panose="020B0604020202020204" pitchFamily="34" charset="0"/>
                <a:cs typeface="Arial" panose="020B0604020202020204" pitchFamily="34" charset="0"/>
              </a:rPr>
              <a:t>To empower themselves and others around them </a:t>
            </a:r>
          </a:p>
          <a:p>
            <a:pPr>
              <a:lnSpc>
                <a:spcPct val="100000"/>
              </a:lnSpc>
              <a:spcBef>
                <a:spcPts val="0"/>
              </a:spcBef>
            </a:pPr>
            <a:r>
              <a:rPr lang="en-GB" sz="1600" dirty="0">
                <a:solidFill>
                  <a:schemeClr val="tx1"/>
                </a:solidFill>
                <a:latin typeface="Arial" panose="020B0604020202020204" pitchFamily="34" charset="0"/>
                <a:cs typeface="Arial" panose="020B0604020202020204" pitchFamily="34" charset="0"/>
              </a:rPr>
              <a:t>To make sense of their experiences in the context of affecting change </a:t>
            </a:r>
            <a:endParaRPr lang="en-GB" sz="1600" b="1" dirty="0">
              <a:solidFill>
                <a:srgbClr val="0070C0"/>
              </a:solidFill>
              <a:latin typeface="Arial" panose="020B0604020202020204" pitchFamily="34" charset="0"/>
              <a:cs typeface="Arial" panose="020B0604020202020204" pitchFamily="34" charset="0"/>
            </a:endParaRPr>
          </a:p>
          <a:p>
            <a:pPr marL="0" indent="0">
              <a:lnSpc>
                <a:spcPct val="100000"/>
              </a:lnSpc>
              <a:buNone/>
            </a:pPr>
            <a:r>
              <a:rPr lang="en-GB" sz="1600" b="1" dirty="0">
                <a:solidFill>
                  <a:srgbClr val="7030A0"/>
                </a:solidFill>
                <a:latin typeface="Arial" panose="020B0604020202020204" pitchFamily="34" charset="0"/>
                <a:cs typeface="Arial" panose="020B0604020202020204" pitchFamily="34" charset="0"/>
              </a:rPr>
              <a:t>Themes identified </a:t>
            </a:r>
          </a:p>
        </p:txBody>
      </p:sp>
      <p:pic>
        <p:nvPicPr>
          <p:cNvPr id="5" name="Picture 4" descr="A person with curly hair smiling">
            <a:extLst>
              <a:ext uri="{FF2B5EF4-FFF2-40B4-BE49-F238E27FC236}">
                <a16:creationId xmlns:a16="http://schemas.microsoft.com/office/drawing/2014/main" id="{A2CB075A-2B53-CD31-8680-8452FFF63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043265" y="1189361"/>
            <a:ext cx="1964551" cy="1586042"/>
          </a:xfrm>
          <a:prstGeom prst="rect">
            <a:avLst/>
          </a:prstGeom>
        </p:spPr>
      </p:pic>
      <p:sp>
        <p:nvSpPr>
          <p:cNvPr id="6" name="TextBox 5">
            <a:extLst>
              <a:ext uri="{FF2B5EF4-FFF2-40B4-BE49-F238E27FC236}">
                <a16:creationId xmlns:a16="http://schemas.microsoft.com/office/drawing/2014/main" id="{858A31B9-2D00-15C6-7117-73659EDF4FEF}"/>
              </a:ext>
            </a:extLst>
          </p:cNvPr>
          <p:cNvSpPr txBox="1"/>
          <p:nvPr/>
        </p:nvSpPr>
        <p:spPr>
          <a:xfrm>
            <a:off x="7981343" y="2926477"/>
            <a:ext cx="208839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Cristina LaCara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Psychodynamic Executive Coach – Group Facilitator</a:t>
            </a:r>
          </a:p>
        </p:txBody>
      </p:sp>
      <p:graphicFrame>
        <p:nvGraphicFramePr>
          <p:cNvPr id="8" name="Diagram 7">
            <a:extLst>
              <a:ext uri="{FF2B5EF4-FFF2-40B4-BE49-F238E27FC236}">
                <a16:creationId xmlns:a16="http://schemas.microsoft.com/office/drawing/2014/main" id="{12A8B811-5BC8-293B-DC50-14CBD050FFB8}"/>
              </a:ext>
            </a:extLst>
          </p:cNvPr>
          <p:cNvGraphicFramePr/>
          <p:nvPr>
            <p:extLst>
              <p:ext uri="{D42A27DB-BD31-4B8C-83A1-F6EECF244321}">
                <p14:modId xmlns:p14="http://schemas.microsoft.com/office/powerpoint/2010/main" val="531742812"/>
              </p:ext>
            </p:extLst>
          </p:nvPr>
        </p:nvGraphicFramePr>
        <p:xfrm>
          <a:off x="527530" y="4507749"/>
          <a:ext cx="5602924" cy="2114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4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411B4-2E62-3378-F361-D1FB693B4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1BCA1-2A7B-6B82-468A-B3FAC70A4731}"/>
              </a:ext>
            </a:extLst>
          </p:cNvPr>
          <p:cNvSpPr>
            <a:spLocks noGrp="1"/>
          </p:cNvSpPr>
          <p:nvPr>
            <p:ph type="title"/>
          </p:nvPr>
        </p:nvSpPr>
        <p:spPr>
          <a:xfrm>
            <a:off x="652064" y="477694"/>
            <a:ext cx="9332167" cy="1136544"/>
          </a:xfrm>
        </p:spPr>
        <p:txBody>
          <a:bodyPr>
            <a:normAutofit fontScale="90000"/>
          </a:bodyPr>
          <a:lstStyle/>
          <a:p>
            <a:r>
              <a:rPr lang="en-GB" sz="4000" dirty="0"/>
              <a:t>Support offer </a:t>
            </a:r>
            <a:br>
              <a:rPr lang="en-GB" sz="4000" dirty="0"/>
            </a:br>
            <a:endParaRPr lang="en-GB" dirty="0"/>
          </a:p>
        </p:txBody>
      </p:sp>
      <p:sp>
        <p:nvSpPr>
          <p:cNvPr id="3" name="Content Placeholder 2">
            <a:extLst>
              <a:ext uri="{FF2B5EF4-FFF2-40B4-BE49-F238E27FC236}">
                <a16:creationId xmlns:a16="http://schemas.microsoft.com/office/drawing/2014/main" id="{A790B916-B7E5-3F23-D2AF-090422B3BEAF}"/>
              </a:ext>
            </a:extLst>
          </p:cNvPr>
          <p:cNvSpPr>
            <a:spLocks noGrp="1"/>
          </p:cNvSpPr>
          <p:nvPr>
            <p:ph idx="1"/>
          </p:nvPr>
        </p:nvSpPr>
        <p:spPr>
          <a:xfrm>
            <a:off x="652064" y="1443532"/>
            <a:ext cx="6918151" cy="1546160"/>
          </a:xfrm>
        </p:spPr>
        <p:txBody>
          <a:bodyPr>
            <a:normAutofit/>
          </a:bodyPr>
          <a:lstStyle/>
          <a:p>
            <a:pPr marL="0" indent="0">
              <a:buNone/>
            </a:pPr>
            <a:r>
              <a:rPr lang="en-GB" sz="1600" b="1" dirty="0">
                <a:solidFill>
                  <a:srgbClr val="7030A0"/>
                </a:solidFill>
                <a:latin typeface="Arial" panose="020B0604020202020204" pitchFamily="34" charset="0"/>
                <a:cs typeface="Arial" panose="020B0604020202020204" pitchFamily="34" charset="0"/>
              </a:rPr>
              <a:t>Offer to ERG members </a:t>
            </a:r>
            <a:r>
              <a:rPr lang="en-GB" sz="1600" b="1" dirty="0">
                <a:solidFill>
                  <a:srgbClr val="0070C0"/>
                </a:solidFill>
                <a:latin typeface="Arial" panose="020B0604020202020204" pitchFamily="34" charset="0"/>
                <a:cs typeface="Arial" panose="020B0604020202020204" pitchFamily="34" charset="0"/>
              </a:rPr>
              <a:t>- </a:t>
            </a:r>
            <a:r>
              <a:rPr lang="en-GB" sz="1600" b="1" dirty="0">
                <a:solidFill>
                  <a:schemeClr val="tx1"/>
                </a:solidFill>
                <a:latin typeface="Arial" panose="020B0604020202020204" pitchFamily="34" charset="0"/>
                <a:cs typeface="Arial" panose="020B0604020202020204" pitchFamily="34" charset="0"/>
              </a:rPr>
              <a:t> Talent support  and strategic planning </a:t>
            </a:r>
          </a:p>
          <a:p>
            <a:pPr marL="0" indent="0">
              <a:buNone/>
            </a:pPr>
            <a:r>
              <a:rPr lang="en-GB" sz="1600" dirty="0">
                <a:solidFill>
                  <a:schemeClr val="tx1"/>
                </a:solidFill>
                <a:latin typeface="Arial" panose="020B0604020202020204" pitchFamily="34" charset="0"/>
                <a:cs typeface="Arial" panose="020B0604020202020204" pitchFamily="34" charset="0"/>
              </a:rPr>
              <a:t>The group members are offered talent support aligned to the strategy and objectives of ERG. Support is offered to the chair and programme lead a monthly basis.  </a:t>
            </a:r>
            <a:endParaRPr lang="en-GB" sz="1800" b="1" dirty="0">
              <a:solidFill>
                <a:schemeClr val="tx1"/>
              </a:solidFill>
              <a:latin typeface="Arial" panose="020B0604020202020204" pitchFamily="34" charset="0"/>
              <a:cs typeface="Arial" panose="020B0604020202020204" pitchFamily="34" charset="0"/>
            </a:endParaRPr>
          </a:p>
          <a:p>
            <a:pPr marL="0" indent="0">
              <a:buNone/>
            </a:pPr>
            <a:endParaRPr lang="en-GB" sz="1600" b="1" dirty="0">
              <a:solidFill>
                <a:srgbClr val="0070C0"/>
              </a:solidFill>
              <a:latin typeface="Arial" panose="020B0604020202020204" pitchFamily="34" charset="0"/>
              <a:cs typeface="Arial" panose="020B0604020202020204" pitchFamily="34" charset="0"/>
            </a:endParaRPr>
          </a:p>
          <a:p>
            <a:pPr marL="0" indent="0">
              <a:lnSpc>
                <a:spcPct val="100000"/>
              </a:lnSpc>
              <a:buNone/>
            </a:pPr>
            <a:endParaRPr lang="en-GB" sz="1600" b="1" dirty="0">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E723908-A806-8DEA-C72D-1EB003F34D18}"/>
              </a:ext>
            </a:extLst>
          </p:cNvPr>
          <p:cNvSpPr txBox="1"/>
          <p:nvPr/>
        </p:nvSpPr>
        <p:spPr>
          <a:xfrm>
            <a:off x="8020960" y="3590423"/>
            <a:ext cx="2133121"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Cavita</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Chapman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Inclusive Leadership and Talent </a:t>
            </a:r>
          </a:p>
        </p:txBody>
      </p:sp>
      <p:pic>
        <p:nvPicPr>
          <p:cNvPr id="7" name="Picture 6">
            <a:extLst>
              <a:ext uri="{FF2B5EF4-FFF2-40B4-BE49-F238E27FC236}">
                <a16:creationId xmlns:a16="http://schemas.microsoft.com/office/drawing/2014/main" id="{D269172F-CC98-0970-C48C-FCEBCF9B711D}"/>
              </a:ext>
            </a:extLst>
          </p:cNvPr>
          <p:cNvPicPr>
            <a:picLocks noChangeAspect="1"/>
          </p:cNvPicPr>
          <p:nvPr/>
        </p:nvPicPr>
        <p:blipFill rotWithShape="1">
          <a:blip r:embed="rId3"/>
          <a:srcRect l="8985" t="3825" r="8421" b="9939"/>
          <a:stretch/>
        </p:blipFill>
        <p:spPr>
          <a:xfrm>
            <a:off x="8097095" y="1443532"/>
            <a:ext cx="2027583" cy="2055042"/>
          </a:xfrm>
          <a:prstGeom prst="rect">
            <a:avLst/>
          </a:prstGeom>
        </p:spPr>
      </p:pic>
      <p:graphicFrame>
        <p:nvGraphicFramePr>
          <p:cNvPr id="11" name="Diagram 10">
            <a:extLst>
              <a:ext uri="{FF2B5EF4-FFF2-40B4-BE49-F238E27FC236}">
                <a16:creationId xmlns:a16="http://schemas.microsoft.com/office/drawing/2014/main" id="{D96F91A6-6EF4-15AE-3347-CBA75EEB7E97}"/>
              </a:ext>
            </a:extLst>
          </p:cNvPr>
          <p:cNvGraphicFramePr/>
          <p:nvPr>
            <p:extLst>
              <p:ext uri="{D42A27DB-BD31-4B8C-83A1-F6EECF244321}">
                <p14:modId xmlns:p14="http://schemas.microsoft.com/office/powerpoint/2010/main" val="665643614"/>
              </p:ext>
            </p:extLst>
          </p:nvPr>
        </p:nvGraphicFramePr>
        <p:xfrm>
          <a:off x="4046692" y="3149826"/>
          <a:ext cx="4413495" cy="2809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77387D8A-B271-FE2A-2FA7-9245B49E50E6}"/>
              </a:ext>
            </a:extLst>
          </p:cNvPr>
          <p:cNvSpPr txBox="1"/>
          <p:nvPr/>
        </p:nvSpPr>
        <p:spPr>
          <a:xfrm>
            <a:off x="652064" y="3127082"/>
            <a:ext cx="4078962" cy="2308324"/>
          </a:xfrm>
          <a:prstGeom prst="rect">
            <a:avLst/>
          </a:prstGeom>
          <a:noFill/>
        </p:spPr>
        <p:txBody>
          <a:bodyPr wrap="square">
            <a:spAutoFit/>
          </a:bodyPr>
          <a:lstStyle/>
          <a:p>
            <a:pPr marL="0" indent="0">
              <a:buNone/>
            </a:pPr>
            <a:r>
              <a:rPr lang="en-GB" sz="1600" b="1" dirty="0">
                <a:solidFill>
                  <a:srgbClr val="7030A0"/>
                </a:solidFill>
                <a:latin typeface="Arial" panose="020B0604020202020204" pitchFamily="34" charset="0"/>
                <a:cs typeface="Arial" panose="020B0604020202020204" pitchFamily="34" charset="0"/>
              </a:rPr>
              <a:t>Objectives</a:t>
            </a:r>
            <a:br>
              <a:rPr lang="en-GB" sz="1600" b="1" dirty="0">
                <a:solidFill>
                  <a:srgbClr val="0070C0"/>
                </a:solidFill>
                <a:latin typeface="Arial" panose="020B0604020202020204" pitchFamily="34" charset="0"/>
                <a:cs typeface="Arial" panose="020B0604020202020204" pitchFamily="34" charset="0"/>
              </a:rPr>
            </a:br>
            <a:endParaRPr lang="en-GB" sz="1600" b="1"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Support strategy development </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and delivery plan </a:t>
            </a:r>
          </a:p>
          <a:p>
            <a:pPr marL="342900" indent="-342900">
              <a:buFont typeface="Arial" panose="020B0604020202020204" pitchFamily="34" charset="0"/>
              <a:buChar char="•"/>
            </a:pPr>
            <a:r>
              <a:rPr lang="en-US" sz="1600" dirty="0">
                <a:ln>
                  <a:noFill/>
                </a:ln>
                <a:solidFill>
                  <a:srgbClr val="000000"/>
                </a:solidFill>
                <a:effectLst/>
                <a:latin typeface="Arial" panose="020B0604020202020204" pitchFamily="34" charset="0"/>
                <a:ea typeface="Arial Unicode MS"/>
                <a:cs typeface="Arial Unicode MS"/>
              </a:rPr>
              <a:t>Enhance Talent and Development</a:t>
            </a:r>
            <a:endParaRPr lang="en-GB" sz="1600" dirty="0">
              <a:ln>
                <a:noFill/>
              </a:ln>
              <a:solidFill>
                <a:schemeClr val="tx1"/>
              </a:solidFill>
              <a:effectLst/>
              <a:latin typeface="Arial" panose="020B0604020202020204" pitchFamily="34" charset="0"/>
              <a:ea typeface="Arial Unicode MS"/>
              <a:cs typeface="Arial" panose="020B0604020202020204" pitchFamily="34" charset="0"/>
            </a:endParaRP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Support the group with innovation around health inequalities </a:t>
            </a:r>
          </a:p>
          <a:p>
            <a:pPr marL="342900" indent="-34290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Dedicated support with Bio’s/ interview prep etc </a:t>
            </a:r>
          </a:p>
        </p:txBody>
      </p:sp>
    </p:spTree>
    <p:extLst>
      <p:ext uri="{BB962C8B-B14F-4D97-AF65-F5344CB8AC3E}">
        <p14:creationId xmlns:p14="http://schemas.microsoft.com/office/powerpoint/2010/main" val="420721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5C3B-AE2C-AA95-DFD8-6CD400A56A3C}"/>
              </a:ext>
            </a:extLst>
          </p:cNvPr>
          <p:cNvSpPr>
            <a:spLocks noGrp="1"/>
          </p:cNvSpPr>
          <p:nvPr>
            <p:ph type="title"/>
          </p:nvPr>
        </p:nvSpPr>
        <p:spPr>
          <a:xfrm>
            <a:off x="611494" y="514531"/>
            <a:ext cx="9790471" cy="1022309"/>
          </a:xfrm>
        </p:spPr>
        <p:txBody>
          <a:bodyPr>
            <a:normAutofit fontScale="90000"/>
          </a:bodyPr>
          <a:lstStyle/>
          <a:p>
            <a:r>
              <a:rPr lang="en-GB" dirty="0"/>
              <a:t>Cultural transformation: Real-time intervention for ERG members based on their feedback  </a:t>
            </a:r>
          </a:p>
        </p:txBody>
      </p:sp>
      <p:sp>
        <p:nvSpPr>
          <p:cNvPr id="3" name="Content Placeholder 2">
            <a:extLst>
              <a:ext uri="{FF2B5EF4-FFF2-40B4-BE49-F238E27FC236}">
                <a16:creationId xmlns:a16="http://schemas.microsoft.com/office/drawing/2014/main" id="{C7658BCD-50E6-7EAC-380D-91B437318E4F}"/>
              </a:ext>
            </a:extLst>
          </p:cNvPr>
          <p:cNvSpPr>
            <a:spLocks noGrp="1"/>
          </p:cNvSpPr>
          <p:nvPr>
            <p:ph sz="half" idx="1"/>
          </p:nvPr>
        </p:nvSpPr>
        <p:spPr>
          <a:xfrm>
            <a:off x="655033" y="1836463"/>
            <a:ext cx="3096979" cy="4631594"/>
          </a:xfrm>
        </p:spPr>
        <p:txBody>
          <a:bodyPr>
            <a:normAutofit fontScale="62500" lnSpcReduction="20000"/>
          </a:bodyPr>
          <a:lstStyle/>
          <a:p>
            <a:pPr marL="0" indent="0">
              <a:lnSpc>
                <a:spcPct val="110000"/>
              </a:lnSpc>
              <a:buNone/>
            </a:pPr>
            <a:r>
              <a:rPr lang="en-GB" sz="2600" dirty="0"/>
              <a:t>Since the inception of the ERG our members have had accelerated growth with an innovative mindset. One challenge has been some of the behaviours that they are received with back in their organisations. Examples below</a:t>
            </a:r>
          </a:p>
          <a:p>
            <a:pPr marL="0" indent="0">
              <a:buNone/>
            </a:pPr>
            <a:endParaRPr lang="en-GB" i="1" dirty="0"/>
          </a:p>
          <a:p>
            <a:pPr marL="0" indent="0">
              <a:lnSpc>
                <a:spcPct val="110000"/>
              </a:lnSpc>
              <a:buNone/>
            </a:pPr>
            <a:r>
              <a:rPr lang="en-GB" sz="2600" b="1" i="1" dirty="0">
                <a:solidFill>
                  <a:srgbClr val="7030A0"/>
                </a:solidFill>
              </a:rPr>
              <a:t>“You should be focusing on the job at hand only”</a:t>
            </a:r>
          </a:p>
          <a:p>
            <a:pPr marL="0" indent="0">
              <a:lnSpc>
                <a:spcPct val="110000"/>
              </a:lnSpc>
              <a:buNone/>
            </a:pPr>
            <a:r>
              <a:rPr lang="en-GB" sz="2600" b="1" i="1" dirty="0">
                <a:solidFill>
                  <a:srgbClr val="7030A0"/>
                </a:solidFill>
              </a:rPr>
              <a:t>“This is not within your remit”</a:t>
            </a:r>
          </a:p>
          <a:p>
            <a:pPr marL="0" indent="0">
              <a:lnSpc>
                <a:spcPct val="110000"/>
              </a:lnSpc>
              <a:buNone/>
            </a:pPr>
            <a:r>
              <a:rPr lang="en-GB" sz="2600" b="1" i="1" dirty="0">
                <a:solidFill>
                  <a:srgbClr val="7030A0"/>
                </a:solidFill>
              </a:rPr>
              <a:t>“This is not in your portfolio”</a:t>
            </a:r>
          </a:p>
          <a:p>
            <a:pPr marL="0" indent="0">
              <a:lnSpc>
                <a:spcPct val="110000"/>
              </a:lnSpc>
              <a:buNone/>
            </a:pPr>
            <a:r>
              <a:rPr lang="en-GB" sz="2600" b="1" i="1" dirty="0">
                <a:solidFill>
                  <a:srgbClr val="7030A0"/>
                </a:solidFill>
              </a:rPr>
              <a:t>“Don’t get carried away”</a:t>
            </a:r>
          </a:p>
          <a:p>
            <a:pPr marL="0" indent="0">
              <a:lnSpc>
                <a:spcPct val="110000"/>
              </a:lnSpc>
              <a:buNone/>
            </a:pPr>
            <a:r>
              <a:rPr lang="en-GB" sz="2600" b="1" i="1" dirty="0">
                <a:solidFill>
                  <a:srgbClr val="7030A0"/>
                </a:solidFill>
              </a:rPr>
              <a:t>“You don’t have permission to…” </a:t>
            </a:r>
          </a:p>
          <a:p>
            <a:pPr marL="0" indent="0">
              <a:buNone/>
            </a:pPr>
            <a:endParaRPr lang="en-GB" dirty="0"/>
          </a:p>
        </p:txBody>
      </p:sp>
      <p:sp>
        <p:nvSpPr>
          <p:cNvPr id="4" name="Content Placeholder 3">
            <a:extLst>
              <a:ext uri="{FF2B5EF4-FFF2-40B4-BE49-F238E27FC236}">
                <a16:creationId xmlns:a16="http://schemas.microsoft.com/office/drawing/2014/main" id="{2BAD78E2-C0BE-E474-FD31-183F6681E7A6}"/>
              </a:ext>
            </a:extLst>
          </p:cNvPr>
          <p:cNvSpPr>
            <a:spLocks noGrp="1"/>
          </p:cNvSpPr>
          <p:nvPr>
            <p:ph sz="half" idx="2"/>
          </p:nvPr>
        </p:nvSpPr>
        <p:spPr>
          <a:xfrm>
            <a:off x="5764697" y="1836463"/>
            <a:ext cx="4515316" cy="4167402"/>
          </a:xfrm>
        </p:spPr>
        <p:txBody>
          <a:bodyPr>
            <a:normAutofit fontScale="62500" lnSpcReduction="20000"/>
          </a:bodyPr>
          <a:lstStyle/>
          <a:p>
            <a:pPr marL="0" indent="0">
              <a:buNone/>
            </a:pPr>
            <a:r>
              <a:rPr lang="en-GB" b="1" dirty="0"/>
              <a:t>Dedicated sessions around the following </a:t>
            </a:r>
            <a:endParaRPr lang="en-GB" dirty="0"/>
          </a:p>
          <a:p>
            <a:pPr>
              <a:lnSpc>
                <a:spcPct val="100000"/>
              </a:lnSpc>
            </a:pPr>
            <a:r>
              <a:rPr lang="en-GB" sz="2600" dirty="0"/>
              <a:t>How to help senior leaders listen in a way that creates excitement for what you do </a:t>
            </a:r>
          </a:p>
          <a:p>
            <a:pPr>
              <a:lnSpc>
                <a:spcPct val="100000"/>
              </a:lnSpc>
            </a:pPr>
            <a:r>
              <a:rPr lang="en-GB" sz="2600" dirty="0"/>
              <a:t>How to help senior leaders identify challenges for patients from an ethnic minority background and understand why ERG members are in a position to support this work </a:t>
            </a:r>
          </a:p>
          <a:p>
            <a:pPr>
              <a:lnSpc>
                <a:spcPct val="100000"/>
              </a:lnSpc>
            </a:pPr>
            <a:r>
              <a:rPr lang="en-GB" sz="2600" dirty="0"/>
              <a:t>Supporting our ERG members with tools and strategies to share their work </a:t>
            </a:r>
          </a:p>
          <a:p>
            <a:pPr>
              <a:lnSpc>
                <a:spcPct val="100000"/>
              </a:lnSpc>
            </a:pPr>
            <a:r>
              <a:rPr lang="en-GB" sz="2600" dirty="0"/>
              <a:t>Supporting our ERG members with strategies to help their senior staff align their own work with the work of the ERG </a:t>
            </a:r>
          </a:p>
          <a:p>
            <a:pPr>
              <a:lnSpc>
                <a:spcPct val="100000"/>
              </a:lnSpc>
            </a:pPr>
            <a:r>
              <a:rPr lang="en-GB" sz="2600" dirty="0"/>
              <a:t>Help ERG members realise that they don’t need permission to improve quality outcomes for patients </a:t>
            </a:r>
          </a:p>
        </p:txBody>
      </p:sp>
      <p:sp>
        <p:nvSpPr>
          <p:cNvPr id="5" name="Arrow: Right 4">
            <a:extLst>
              <a:ext uri="{FF2B5EF4-FFF2-40B4-BE49-F238E27FC236}">
                <a16:creationId xmlns:a16="http://schemas.microsoft.com/office/drawing/2014/main" id="{202C6032-61D6-9837-BCCA-5A7A1156A418}"/>
              </a:ext>
            </a:extLst>
          </p:cNvPr>
          <p:cNvSpPr/>
          <p:nvPr/>
        </p:nvSpPr>
        <p:spPr>
          <a:xfrm>
            <a:off x="3877122" y="2776349"/>
            <a:ext cx="1710418" cy="70882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7030A0"/>
              </a:solidFill>
            </a:endParaRPr>
          </a:p>
        </p:txBody>
      </p:sp>
      <p:pic>
        <p:nvPicPr>
          <p:cNvPr id="6" name="Content Placeholder 10">
            <a:extLst>
              <a:ext uri="{FF2B5EF4-FFF2-40B4-BE49-F238E27FC236}">
                <a16:creationId xmlns:a16="http://schemas.microsoft.com/office/drawing/2014/main" id="{51543972-C2BF-FAB7-F62B-9D83167A6F75}"/>
              </a:ext>
            </a:extLst>
          </p:cNvPr>
          <p:cNvPicPr>
            <a:picLocks noChangeAspect="1"/>
          </p:cNvPicPr>
          <p:nvPr/>
        </p:nvPicPr>
        <p:blipFill>
          <a:blip r:embed="rId2"/>
          <a:stretch>
            <a:fillRect/>
          </a:stretch>
        </p:blipFill>
        <p:spPr>
          <a:xfrm>
            <a:off x="3877122" y="4231879"/>
            <a:ext cx="1762465" cy="1489469"/>
          </a:xfrm>
          <a:prstGeom prst="rect">
            <a:avLst/>
          </a:prstGeom>
        </p:spPr>
      </p:pic>
    </p:spTree>
    <p:extLst>
      <p:ext uri="{BB962C8B-B14F-4D97-AF65-F5344CB8AC3E}">
        <p14:creationId xmlns:p14="http://schemas.microsoft.com/office/powerpoint/2010/main" val="235320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802E-A05A-A46F-E075-51D17CEFB1EB}"/>
              </a:ext>
            </a:extLst>
          </p:cNvPr>
          <p:cNvSpPr>
            <a:spLocks noGrp="1"/>
          </p:cNvSpPr>
          <p:nvPr>
            <p:ph type="title"/>
          </p:nvPr>
        </p:nvSpPr>
        <p:spPr>
          <a:xfrm>
            <a:off x="618855" y="360357"/>
            <a:ext cx="10515600" cy="794260"/>
          </a:xfrm>
        </p:spPr>
        <p:txBody>
          <a:bodyPr>
            <a:normAutofit/>
          </a:bodyPr>
          <a:lstStyle/>
          <a:p>
            <a:r>
              <a:rPr lang="en-GB" dirty="0"/>
              <a:t>Feedback from our experts  </a:t>
            </a:r>
          </a:p>
        </p:txBody>
      </p:sp>
      <p:sp>
        <p:nvSpPr>
          <p:cNvPr id="17" name="Content Placeholder 16">
            <a:extLst>
              <a:ext uri="{FF2B5EF4-FFF2-40B4-BE49-F238E27FC236}">
                <a16:creationId xmlns:a16="http://schemas.microsoft.com/office/drawing/2014/main" id="{E7827CBC-2351-28AF-6AA1-BA2D7C13D5AD}"/>
              </a:ext>
            </a:extLst>
          </p:cNvPr>
          <p:cNvSpPr txBox="1">
            <a:spLocks noGrp="1"/>
          </p:cNvSpPr>
          <p:nvPr>
            <p:ph idx="1"/>
          </p:nvPr>
        </p:nvSpPr>
        <p:spPr>
          <a:xfrm>
            <a:off x="1913540" y="1361073"/>
            <a:ext cx="4246287" cy="1785104"/>
          </a:xfrm>
          <a:prstGeom prst="rect">
            <a:avLst/>
          </a:prstGeom>
          <a:noFill/>
        </p:spPr>
        <p:txBody>
          <a:bodyPr wrap="square">
            <a:spAutoFit/>
          </a:bodyPr>
          <a:lstStyle/>
          <a:p>
            <a:pPr marL="0" indent="0" algn="l">
              <a:lnSpc>
                <a:spcPct val="100000"/>
              </a:lnSpc>
              <a:buNone/>
            </a:pPr>
            <a:r>
              <a:rPr lang="en-GB" sz="1100" b="0" i="1" dirty="0">
                <a:solidFill>
                  <a:srgbClr val="111111"/>
                </a:solidFill>
                <a:effectLst/>
                <a:latin typeface="+mj-lt"/>
              </a:rPr>
              <a:t>“I joined the ERG to connect with a community of like-minded individuals dedicated to addressing inequality. By engaging with this group, I aim to maintain a broad perspective on the equity landscape, ensuring our efforts are impactful and aligned with a shared vision of inclusion and fairness. Over the past year, I have focused on developing the Equity, Diversity, and Inclusion (EDI) framework for my trust. This involves responding to the needs of service users, students, and staff, assessing the impact of my interventions, and using these insights to shape our EDI operations. I’ve also been sharing my progress and learning from initiatives in other areas to continuously enhance our approach.</a:t>
            </a:r>
          </a:p>
        </p:txBody>
      </p:sp>
      <p:pic>
        <p:nvPicPr>
          <p:cNvPr id="6" name="Picture 5">
            <a:extLst>
              <a:ext uri="{FF2B5EF4-FFF2-40B4-BE49-F238E27FC236}">
                <a16:creationId xmlns:a16="http://schemas.microsoft.com/office/drawing/2014/main" id="{003D2BEA-45C4-9B36-BEBD-CF1334C558A8}"/>
              </a:ext>
            </a:extLst>
          </p:cNvPr>
          <p:cNvPicPr>
            <a:picLocks noChangeAspect="1"/>
          </p:cNvPicPr>
          <p:nvPr/>
        </p:nvPicPr>
        <p:blipFill rotWithShape="1">
          <a:blip r:embed="rId2"/>
          <a:srcRect l="19605" t="5852" r="14261" b="29245"/>
          <a:stretch/>
        </p:blipFill>
        <p:spPr>
          <a:xfrm>
            <a:off x="731519" y="4810030"/>
            <a:ext cx="1108900" cy="1208599"/>
          </a:xfrm>
          <a:prstGeom prst="rect">
            <a:avLst/>
          </a:prstGeom>
          <a:ln>
            <a:noFill/>
          </a:ln>
        </p:spPr>
      </p:pic>
      <p:sp>
        <p:nvSpPr>
          <p:cNvPr id="7" name="TextBox 6">
            <a:extLst>
              <a:ext uri="{FF2B5EF4-FFF2-40B4-BE49-F238E27FC236}">
                <a16:creationId xmlns:a16="http://schemas.microsoft.com/office/drawing/2014/main" id="{BA1A19FD-01E6-0474-063E-0DB9E22D43D0}"/>
              </a:ext>
            </a:extLst>
          </p:cNvPr>
          <p:cNvSpPr txBox="1"/>
          <p:nvPr/>
        </p:nvSpPr>
        <p:spPr>
          <a:xfrm>
            <a:off x="7560440" y="1353122"/>
            <a:ext cx="2837688" cy="769441"/>
          </a:xfrm>
          <a:prstGeom prst="rect">
            <a:avLst/>
          </a:prstGeom>
          <a:noFill/>
        </p:spPr>
        <p:txBody>
          <a:bodyPr wrap="square">
            <a:spAutoFit/>
          </a:bodyPr>
          <a:lstStyle/>
          <a:p>
            <a:r>
              <a:rPr lang="en-GB" sz="1100" i="1" dirty="0">
                <a:effectLst/>
                <a:latin typeface="+mj-lt"/>
                <a:ea typeface="Calibri" panose="020F0502020204030204" pitchFamily="34" charset="0"/>
              </a:rPr>
              <a:t>“Being part of the ERG allows me to connect with a supportive community that fosters personal  growth and amplifies  my voice and impact within the NHS.” </a:t>
            </a:r>
            <a:r>
              <a:rPr lang="en-GB" sz="1100" b="1" i="1" dirty="0">
                <a:effectLst/>
                <a:latin typeface="+mj-lt"/>
                <a:ea typeface="Calibri" panose="020F0502020204030204" pitchFamily="34" charset="0"/>
              </a:rPr>
              <a:t>Dr Helen </a:t>
            </a:r>
            <a:r>
              <a:rPr lang="en-GB" sz="1100" b="1" i="1" dirty="0">
                <a:solidFill>
                  <a:srgbClr val="000000"/>
                </a:solidFill>
                <a:effectLst/>
                <a:latin typeface="+mj-lt"/>
                <a:ea typeface="Calibri" panose="020F0502020204030204" pitchFamily="34" charset="0"/>
              </a:rPr>
              <a:t>Gbinigie </a:t>
            </a:r>
            <a:endParaRPr lang="en-GB" sz="1100" b="1" i="1" dirty="0">
              <a:latin typeface="+mj-lt"/>
            </a:endParaRPr>
          </a:p>
        </p:txBody>
      </p:sp>
      <p:pic>
        <p:nvPicPr>
          <p:cNvPr id="8" name="Picture 7">
            <a:extLst>
              <a:ext uri="{FF2B5EF4-FFF2-40B4-BE49-F238E27FC236}">
                <a16:creationId xmlns:a16="http://schemas.microsoft.com/office/drawing/2014/main" id="{51618745-1B76-A7C8-00A2-88747EF9A0A1}"/>
              </a:ext>
            </a:extLst>
          </p:cNvPr>
          <p:cNvPicPr>
            <a:picLocks noChangeAspect="1"/>
          </p:cNvPicPr>
          <p:nvPr/>
        </p:nvPicPr>
        <p:blipFill rotWithShape="1">
          <a:blip r:embed="rId3"/>
          <a:srcRect t="11315"/>
          <a:stretch/>
        </p:blipFill>
        <p:spPr>
          <a:xfrm>
            <a:off x="6313635" y="1400828"/>
            <a:ext cx="1108900" cy="1208599"/>
          </a:xfrm>
          <a:prstGeom prst="rect">
            <a:avLst/>
          </a:prstGeom>
        </p:spPr>
      </p:pic>
      <p:sp>
        <p:nvSpPr>
          <p:cNvPr id="9" name="TextBox 8">
            <a:extLst>
              <a:ext uri="{FF2B5EF4-FFF2-40B4-BE49-F238E27FC236}">
                <a16:creationId xmlns:a16="http://schemas.microsoft.com/office/drawing/2014/main" id="{711CFD1C-42AE-020D-407E-17391369B563}"/>
              </a:ext>
            </a:extLst>
          </p:cNvPr>
          <p:cNvSpPr txBox="1"/>
          <p:nvPr/>
        </p:nvSpPr>
        <p:spPr>
          <a:xfrm>
            <a:off x="1913541" y="4786177"/>
            <a:ext cx="2868575" cy="1615827"/>
          </a:xfrm>
          <a:prstGeom prst="rect">
            <a:avLst/>
          </a:prstGeom>
          <a:noFill/>
        </p:spPr>
        <p:txBody>
          <a:bodyPr wrap="square">
            <a:spAutoFit/>
          </a:bodyPr>
          <a:lstStyle/>
          <a:p>
            <a:r>
              <a:rPr lang="en-GB" sz="1100" i="1" dirty="0">
                <a:latin typeface="+mj-lt"/>
              </a:rPr>
              <a:t>“I feel part of this ERG because I can share, learn and network. In the last 12 months I have been developing the MSW framework , developing training and supporting workforce progression. I am proud to be part of the ERG because I love the value of networking, the benefits I will get from coaching and mentoring and the importance of me giving my feedback.”  </a:t>
            </a:r>
            <a:r>
              <a:rPr lang="en-GB" sz="1100" b="1" i="1" dirty="0">
                <a:latin typeface="+mj-lt"/>
              </a:rPr>
              <a:t>Sam </a:t>
            </a:r>
            <a:r>
              <a:rPr lang="en-GB" sz="1100" b="1" i="1" dirty="0" err="1">
                <a:latin typeface="+mj-lt"/>
              </a:rPr>
              <a:t>Dodoo</a:t>
            </a:r>
            <a:r>
              <a:rPr lang="en-GB" sz="1100" b="1" i="1" dirty="0">
                <a:latin typeface="+mj-lt"/>
              </a:rPr>
              <a:t> </a:t>
            </a:r>
          </a:p>
        </p:txBody>
      </p:sp>
      <p:pic>
        <p:nvPicPr>
          <p:cNvPr id="10" name="Picture 9">
            <a:extLst>
              <a:ext uri="{FF2B5EF4-FFF2-40B4-BE49-F238E27FC236}">
                <a16:creationId xmlns:a16="http://schemas.microsoft.com/office/drawing/2014/main" id="{CDB296A6-6A22-CD09-ABAF-B6376DFCC5DA}"/>
              </a:ext>
            </a:extLst>
          </p:cNvPr>
          <p:cNvPicPr>
            <a:picLocks noChangeAspect="1"/>
          </p:cNvPicPr>
          <p:nvPr/>
        </p:nvPicPr>
        <p:blipFill rotWithShape="1">
          <a:blip r:embed="rId4"/>
          <a:srcRect r="7821"/>
          <a:stretch/>
        </p:blipFill>
        <p:spPr>
          <a:xfrm>
            <a:off x="731519" y="1439787"/>
            <a:ext cx="1108900" cy="1388818"/>
          </a:xfrm>
          <a:prstGeom prst="rect">
            <a:avLst/>
          </a:prstGeom>
        </p:spPr>
      </p:pic>
      <p:sp>
        <p:nvSpPr>
          <p:cNvPr id="13" name="TextBox 12">
            <a:extLst>
              <a:ext uri="{FF2B5EF4-FFF2-40B4-BE49-F238E27FC236}">
                <a16:creationId xmlns:a16="http://schemas.microsoft.com/office/drawing/2014/main" id="{8B3F4DC4-E2A3-5F89-25E3-05AD971DCC8C}"/>
              </a:ext>
            </a:extLst>
          </p:cNvPr>
          <p:cNvSpPr txBox="1"/>
          <p:nvPr/>
        </p:nvSpPr>
        <p:spPr>
          <a:xfrm>
            <a:off x="7565158" y="2870673"/>
            <a:ext cx="3569297" cy="1615827"/>
          </a:xfrm>
          <a:prstGeom prst="rect">
            <a:avLst/>
          </a:prstGeom>
          <a:ln>
            <a:noFill/>
          </a:ln>
        </p:spPr>
        <p:txBody>
          <a:bodyPr wrap="square">
            <a:spAutoFit/>
          </a:bodyPr>
          <a:lstStyle/>
          <a:p>
            <a:pPr algn="l">
              <a:spcBef>
                <a:spcPts val="900"/>
              </a:spcBef>
            </a:pPr>
            <a:r>
              <a:rPr lang="en-GB" sz="1100" b="0" i="1" dirty="0">
                <a:solidFill>
                  <a:srgbClr val="111111"/>
                </a:solidFill>
                <a:effectLst/>
                <a:latin typeface="+mj-lt"/>
              </a:rPr>
              <a:t>“Thank you to the ERG for your support and commitment to this vital work. Looking ahead, I am eager to develop enhanced mentorship and coaching for NHS staff transitioning from band 7 to 8, create personalized online antenatal classes that are equitable, and share our publication plan widely on social media to reach families facing significant health inequalities. Together, we can continue to build a more inclusive and equitable healthcare system.” </a:t>
            </a:r>
            <a:r>
              <a:rPr lang="en-GB" sz="1100" b="1" i="1" dirty="0">
                <a:solidFill>
                  <a:srgbClr val="111111"/>
                </a:solidFill>
                <a:latin typeface="+mj-lt"/>
              </a:rPr>
              <a:t>Michelle Comrie </a:t>
            </a:r>
            <a:endParaRPr lang="en-GB" sz="1100" b="1" i="1" dirty="0">
              <a:solidFill>
                <a:srgbClr val="111111"/>
              </a:solidFill>
              <a:effectLst/>
              <a:latin typeface="+mj-lt"/>
            </a:endParaRPr>
          </a:p>
        </p:txBody>
      </p:sp>
      <p:pic>
        <p:nvPicPr>
          <p:cNvPr id="14" name="Picture 13">
            <a:extLst>
              <a:ext uri="{FF2B5EF4-FFF2-40B4-BE49-F238E27FC236}">
                <a16:creationId xmlns:a16="http://schemas.microsoft.com/office/drawing/2014/main" id="{896796C6-774E-7A94-6597-DF15332B2E64}"/>
              </a:ext>
            </a:extLst>
          </p:cNvPr>
          <p:cNvPicPr>
            <a:picLocks noChangeAspect="1"/>
          </p:cNvPicPr>
          <p:nvPr/>
        </p:nvPicPr>
        <p:blipFill rotWithShape="1">
          <a:blip r:embed="rId5"/>
          <a:srcRect l="18757" t="13649" r="25615" b="24781"/>
          <a:stretch/>
        </p:blipFill>
        <p:spPr>
          <a:xfrm>
            <a:off x="6297733" y="2965327"/>
            <a:ext cx="1149995" cy="1208599"/>
          </a:xfrm>
          <a:prstGeom prst="rect">
            <a:avLst/>
          </a:prstGeom>
        </p:spPr>
      </p:pic>
      <p:sp>
        <p:nvSpPr>
          <p:cNvPr id="4" name="TextBox 3">
            <a:extLst>
              <a:ext uri="{FF2B5EF4-FFF2-40B4-BE49-F238E27FC236}">
                <a16:creationId xmlns:a16="http://schemas.microsoft.com/office/drawing/2014/main" id="{9669326C-F93B-6DF9-4E43-E3AAF123BA95}"/>
              </a:ext>
            </a:extLst>
          </p:cNvPr>
          <p:cNvSpPr txBox="1"/>
          <p:nvPr/>
        </p:nvSpPr>
        <p:spPr>
          <a:xfrm>
            <a:off x="6257978" y="4786177"/>
            <a:ext cx="3178957" cy="1277273"/>
          </a:xfrm>
          <a:prstGeom prst="rect">
            <a:avLst/>
          </a:prstGeom>
          <a:noFill/>
        </p:spPr>
        <p:txBody>
          <a:bodyPr wrap="square">
            <a:spAutoFit/>
          </a:bodyPr>
          <a:lstStyle/>
          <a:p>
            <a:r>
              <a:rPr lang="en-GB" sz="1100" i="1" dirty="0">
                <a:latin typeface="+mj-lt"/>
              </a:rPr>
              <a:t>“I joined the ERG to foster a more inclusive workplace, gain valuable experience, and advance my passion for improving global women's health in underprivileged communities, aspiring to work with organizations like FIGO.”</a:t>
            </a:r>
          </a:p>
          <a:p>
            <a:r>
              <a:rPr lang="en-GB" sz="1100" b="1" i="1" dirty="0">
                <a:solidFill>
                  <a:schemeClr val="tx1"/>
                </a:solidFill>
                <a:latin typeface="+mj-lt"/>
              </a:rPr>
              <a:t>Dr Chimwemwe </a:t>
            </a:r>
            <a:r>
              <a:rPr lang="en-GB" sz="1100" b="1" i="1" dirty="0" err="1">
                <a:solidFill>
                  <a:schemeClr val="tx1"/>
                </a:solidFill>
                <a:latin typeface="+mj-lt"/>
              </a:rPr>
              <a:t>Kalumbi</a:t>
            </a:r>
            <a:r>
              <a:rPr lang="en-GB" sz="1100" b="1" i="1" dirty="0">
                <a:solidFill>
                  <a:schemeClr val="tx1"/>
                </a:solidFill>
                <a:latin typeface="+mj-lt"/>
              </a:rPr>
              <a:t> </a:t>
            </a:r>
            <a:endParaRPr lang="en-GB" sz="1100" b="1" i="1" dirty="0">
              <a:latin typeface="+mj-lt"/>
            </a:endParaRPr>
          </a:p>
          <a:p>
            <a:r>
              <a:rPr lang="en-GB" sz="1100" dirty="0">
                <a:effectLst/>
                <a:latin typeface="Calibri" panose="020F0502020204030204" pitchFamily="34" charset="0"/>
                <a:ea typeface="Times New Roman" panose="02020603050405020304" pitchFamily="18" charset="0"/>
              </a:rPr>
              <a:t> </a:t>
            </a:r>
            <a:endParaRPr lang="en-GB" sz="11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826223FF-FBC1-DD78-4151-FD4370E269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7958" y="4810030"/>
            <a:ext cx="1175737" cy="1287097"/>
          </a:xfrm>
          <a:prstGeom prst="rect">
            <a:avLst/>
          </a:prstGeom>
        </p:spPr>
      </p:pic>
      <p:sp>
        <p:nvSpPr>
          <p:cNvPr id="15" name="TextBox 14">
            <a:extLst>
              <a:ext uri="{FF2B5EF4-FFF2-40B4-BE49-F238E27FC236}">
                <a16:creationId xmlns:a16="http://schemas.microsoft.com/office/drawing/2014/main" id="{9A777FFB-41EB-1F61-4BE5-DDD81D134EFF}"/>
              </a:ext>
            </a:extLst>
          </p:cNvPr>
          <p:cNvSpPr txBox="1"/>
          <p:nvPr/>
        </p:nvSpPr>
        <p:spPr>
          <a:xfrm>
            <a:off x="599895" y="3218012"/>
            <a:ext cx="5496105" cy="1107996"/>
          </a:xfrm>
          <a:prstGeom prst="rect">
            <a:avLst/>
          </a:prstGeom>
          <a:noFill/>
        </p:spPr>
        <p:txBody>
          <a:bodyPr wrap="square">
            <a:spAutoFit/>
          </a:bodyPr>
          <a:lstStyle/>
          <a:p>
            <a:pPr algn="l">
              <a:lnSpc>
                <a:spcPct val="100000"/>
              </a:lnSpc>
              <a:spcBef>
                <a:spcPts val="900"/>
              </a:spcBef>
            </a:pPr>
            <a:r>
              <a:rPr lang="en-GB" sz="1100" b="0" i="1" dirty="0">
                <a:solidFill>
                  <a:srgbClr val="111111"/>
                </a:solidFill>
                <a:effectLst/>
                <a:latin typeface="+mj-lt"/>
              </a:rPr>
              <a:t>Through this experience, I’ve gained three key insights: First, equity work can be isolating and stressful, making a supportive network essential for rejuvenation. Second, I’ve learned the value of collaborating intelligently with colleagues and leadership to build mutually beneficial relationships. Finally, I recognize the importance of continuous learning and sharing, as engaging with others fosters fresh perspectives and collective growth, helping us make a meaningful impact together.” </a:t>
            </a:r>
            <a:r>
              <a:rPr lang="en-GB" sz="1100" b="1" i="1" dirty="0">
                <a:solidFill>
                  <a:srgbClr val="111111"/>
                </a:solidFill>
                <a:effectLst/>
                <a:latin typeface="+mj-lt"/>
              </a:rPr>
              <a:t>Carina </a:t>
            </a:r>
            <a:r>
              <a:rPr lang="en-GB" sz="1100" b="1" i="1" dirty="0" err="1">
                <a:solidFill>
                  <a:srgbClr val="111111"/>
                </a:solidFill>
                <a:effectLst/>
                <a:latin typeface="+mj-lt"/>
              </a:rPr>
              <a:t>Okiki</a:t>
            </a:r>
            <a:endParaRPr lang="en-GB" sz="1100" b="1" i="1" dirty="0">
              <a:solidFill>
                <a:srgbClr val="111111"/>
              </a:solidFill>
              <a:effectLst/>
              <a:latin typeface="+mj-lt"/>
            </a:endParaRPr>
          </a:p>
        </p:txBody>
      </p:sp>
    </p:spTree>
    <p:extLst>
      <p:ext uri="{BB962C8B-B14F-4D97-AF65-F5344CB8AC3E}">
        <p14:creationId xmlns:p14="http://schemas.microsoft.com/office/powerpoint/2010/main" val="67762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B97B-7CC9-B48D-417F-53B705E6640E}"/>
              </a:ext>
            </a:extLst>
          </p:cNvPr>
          <p:cNvSpPr>
            <a:spLocks noGrp="1"/>
          </p:cNvSpPr>
          <p:nvPr>
            <p:ph type="title"/>
          </p:nvPr>
        </p:nvSpPr>
        <p:spPr>
          <a:xfrm>
            <a:off x="641377" y="476734"/>
            <a:ext cx="7420897" cy="582850"/>
          </a:xfrm>
        </p:spPr>
        <p:txBody>
          <a:bodyPr>
            <a:normAutofit fontScale="90000"/>
          </a:bodyPr>
          <a:lstStyle/>
          <a:p>
            <a:r>
              <a:rPr lang="en-GB" dirty="0"/>
              <a:t>What it means to be part of this ERG</a:t>
            </a:r>
          </a:p>
        </p:txBody>
      </p:sp>
      <p:pic>
        <p:nvPicPr>
          <p:cNvPr id="11" name="Graphic 10" descr="Speech with solid fill">
            <a:extLst>
              <a:ext uri="{FF2B5EF4-FFF2-40B4-BE49-F238E27FC236}">
                <a16:creationId xmlns:a16="http://schemas.microsoft.com/office/drawing/2014/main" id="{3D70ADCA-2436-098D-7EFC-AEA53E2BE0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9397" y="1425370"/>
            <a:ext cx="914400" cy="914400"/>
          </a:xfrm>
          <a:prstGeom prst="rect">
            <a:avLst/>
          </a:prstGeom>
        </p:spPr>
      </p:pic>
      <p:sp>
        <p:nvSpPr>
          <p:cNvPr id="13" name="TextBox 12">
            <a:extLst>
              <a:ext uri="{FF2B5EF4-FFF2-40B4-BE49-F238E27FC236}">
                <a16:creationId xmlns:a16="http://schemas.microsoft.com/office/drawing/2014/main" id="{9D2FBF9C-273A-C2E0-D853-280F1AED2CB1}"/>
              </a:ext>
            </a:extLst>
          </p:cNvPr>
          <p:cNvSpPr txBox="1"/>
          <p:nvPr/>
        </p:nvSpPr>
        <p:spPr>
          <a:xfrm>
            <a:off x="4833595" y="1625003"/>
            <a:ext cx="2091499"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“Being part of the ERG means I will get holistic support with all aspects required for me to progress in my career and reach my full potential.“</a:t>
            </a:r>
          </a:p>
        </p:txBody>
      </p:sp>
      <p:pic>
        <p:nvPicPr>
          <p:cNvPr id="15" name="Graphic 14" descr="Speech with solid fill">
            <a:extLst>
              <a:ext uri="{FF2B5EF4-FFF2-40B4-BE49-F238E27FC236}">
                <a16:creationId xmlns:a16="http://schemas.microsoft.com/office/drawing/2014/main" id="{2188102F-A848-D6FF-FB12-A2DD97967E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054" y="3234952"/>
            <a:ext cx="914400" cy="914400"/>
          </a:xfrm>
          <a:prstGeom prst="rect">
            <a:avLst/>
          </a:prstGeom>
        </p:spPr>
      </p:pic>
      <p:pic>
        <p:nvPicPr>
          <p:cNvPr id="16" name="Graphic 15" descr="Speech with solid fill">
            <a:extLst>
              <a:ext uri="{FF2B5EF4-FFF2-40B4-BE49-F238E27FC236}">
                <a16:creationId xmlns:a16="http://schemas.microsoft.com/office/drawing/2014/main" id="{79F66C7A-0F7D-BE93-4B0D-C68B04D22C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892" y="1410321"/>
            <a:ext cx="914400" cy="914400"/>
          </a:xfrm>
          <a:prstGeom prst="rect">
            <a:avLst/>
          </a:prstGeom>
        </p:spPr>
      </p:pic>
      <p:pic>
        <p:nvPicPr>
          <p:cNvPr id="17" name="Graphic 16" descr="Speech with solid fill">
            <a:extLst>
              <a:ext uri="{FF2B5EF4-FFF2-40B4-BE49-F238E27FC236}">
                <a16:creationId xmlns:a16="http://schemas.microsoft.com/office/drawing/2014/main" id="{860505B4-B9B7-6438-9B2A-506866C219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9397" y="3234952"/>
            <a:ext cx="914400" cy="914400"/>
          </a:xfrm>
          <a:prstGeom prst="rect">
            <a:avLst/>
          </a:prstGeom>
        </p:spPr>
      </p:pic>
      <p:pic>
        <p:nvPicPr>
          <p:cNvPr id="18" name="Graphic 17" descr="Speech with solid fill">
            <a:extLst>
              <a:ext uri="{FF2B5EF4-FFF2-40B4-BE49-F238E27FC236}">
                <a16:creationId xmlns:a16="http://schemas.microsoft.com/office/drawing/2014/main" id="{FDAB1E20-3263-4A6F-14D1-E913EEF9F2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95715" y="3356310"/>
            <a:ext cx="914400" cy="914400"/>
          </a:xfrm>
          <a:prstGeom prst="rect">
            <a:avLst/>
          </a:prstGeom>
        </p:spPr>
      </p:pic>
      <p:pic>
        <p:nvPicPr>
          <p:cNvPr id="19" name="Graphic 18" descr="Speech with solid fill">
            <a:extLst>
              <a:ext uri="{FF2B5EF4-FFF2-40B4-BE49-F238E27FC236}">
                <a16:creationId xmlns:a16="http://schemas.microsoft.com/office/drawing/2014/main" id="{F6ECEE07-D574-3697-A093-C6C2C13532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9397" y="4639763"/>
            <a:ext cx="914400" cy="914400"/>
          </a:xfrm>
          <a:prstGeom prst="rect">
            <a:avLst/>
          </a:prstGeom>
        </p:spPr>
      </p:pic>
      <p:sp>
        <p:nvSpPr>
          <p:cNvPr id="21" name="TextBox 20">
            <a:extLst>
              <a:ext uri="{FF2B5EF4-FFF2-40B4-BE49-F238E27FC236}">
                <a16:creationId xmlns:a16="http://schemas.microsoft.com/office/drawing/2014/main" id="{8E2B4760-D7C4-0F9E-C83F-7EDF83DAA38F}"/>
              </a:ext>
            </a:extLst>
          </p:cNvPr>
          <p:cNvSpPr txBox="1"/>
          <p:nvPr/>
        </p:nvSpPr>
        <p:spPr>
          <a:xfrm>
            <a:off x="4705933" y="4754970"/>
            <a:ext cx="2219163" cy="1569660"/>
          </a:xfrm>
          <a:prstGeom prst="rect">
            <a:avLst/>
          </a:prstGeom>
          <a:noFill/>
        </p:spPr>
        <p:txBody>
          <a:bodyPr wrap="square">
            <a:spAutoFit/>
          </a:bodyPr>
          <a:lstStyle/>
          <a:p>
            <a:pPr algn="ctr"/>
            <a:r>
              <a:rPr lang="en-GB" sz="1200" i="1" dirty="0"/>
              <a:t>“Being part of the ERG provides peer support, which makes me feel empowered. Seeing such hard-working, goal-orientated, passionate people come together makes me believe we can be the change that </a:t>
            </a:r>
            <a:br>
              <a:rPr lang="en-GB" sz="1200" i="1" dirty="0"/>
            </a:br>
            <a:r>
              <a:rPr lang="en-GB" sz="1200" i="1" dirty="0"/>
              <a:t>is needed.”</a:t>
            </a:r>
          </a:p>
        </p:txBody>
      </p:sp>
      <p:sp>
        <p:nvSpPr>
          <p:cNvPr id="23" name="TextBox 22">
            <a:extLst>
              <a:ext uri="{FF2B5EF4-FFF2-40B4-BE49-F238E27FC236}">
                <a16:creationId xmlns:a16="http://schemas.microsoft.com/office/drawing/2014/main" id="{2BE645D2-EACD-78A4-6BA0-D15A1C66F407}"/>
              </a:ext>
            </a:extLst>
          </p:cNvPr>
          <p:cNvSpPr txBox="1"/>
          <p:nvPr/>
        </p:nvSpPr>
        <p:spPr>
          <a:xfrm>
            <a:off x="8068232" y="3332951"/>
            <a:ext cx="2269671" cy="1200329"/>
          </a:xfrm>
          <a:prstGeom prst="rect">
            <a:avLst/>
          </a:prstGeom>
          <a:noFill/>
        </p:spPr>
        <p:txBody>
          <a:bodyPr wrap="square">
            <a:spAutoFit/>
          </a:bodyPr>
          <a:lstStyle/>
          <a:p>
            <a:pPr algn="ctr"/>
            <a:r>
              <a:rPr lang="en-GB" sz="1200" i="1" dirty="0">
                <a:solidFill>
                  <a:schemeClr val="tx1"/>
                </a:solidFill>
              </a:rPr>
              <a:t>“Being part of this ERG means I will receive support from fellow amazing peers who share the same values for equitable care and empowering those we care for and work with.”</a:t>
            </a:r>
            <a:endParaRPr lang="en-GB" sz="1200" dirty="0">
              <a:solidFill>
                <a:schemeClr val="tx1"/>
              </a:solidFill>
            </a:endParaRPr>
          </a:p>
        </p:txBody>
      </p:sp>
      <p:sp>
        <p:nvSpPr>
          <p:cNvPr id="25" name="TextBox 24">
            <a:extLst>
              <a:ext uri="{FF2B5EF4-FFF2-40B4-BE49-F238E27FC236}">
                <a16:creationId xmlns:a16="http://schemas.microsoft.com/office/drawing/2014/main" id="{B9074911-2D42-9C41-F2F1-7AE871FD39C5}"/>
              </a:ext>
            </a:extLst>
          </p:cNvPr>
          <p:cNvSpPr txBox="1"/>
          <p:nvPr/>
        </p:nvSpPr>
        <p:spPr>
          <a:xfrm>
            <a:off x="4833596" y="3332951"/>
            <a:ext cx="1963837" cy="1015663"/>
          </a:xfrm>
          <a:prstGeom prst="rect">
            <a:avLst/>
          </a:prstGeom>
          <a:noFill/>
        </p:spPr>
        <p:txBody>
          <a:bodyPr wrap="square">
            <a:spAutoFit/>
          </a:bodyPr>
          <a:lstStyle/>
          <a:p>
            <a:pPr algn="ctr"/>
            <a:r>
              <a:rPr lang="en-GB" sz="1200" i="1" dirty="0"/>
              <a:t>“Thank you this is really helpful I am not applying for a job as yet but will use this for my next move so </a:t>
            </a:r>
            <a:br>
              <a:rPr lang="en-GB" sz="1200" i="1" dirty="0"/>
            </a:br>
            <a:r>
              <a:rPr lang="en-GB" sz="1200" i="1" dirty="0"/>
              <a:t>thank you.” </a:t>
            </a:r>
          </a:p>
        </p:txBody>
      </p:sp>
      <p:sp>
        <p:nvSpPr>
          <p:cNvPr id="27" name="TextBox 26">
            <a:extLst>
              <a:ext uri="{FF2B5EF4-FFF2-40B4-BE49-F238E27FC236}">
                <a16:creationId xmlns:a16="http://schemas.microsoft.com/office/drawing/2014/main" id="{2FC9B56A-25A9-14E2-65EF-0FC7F9B34A22}"/>
              </a:ext>
            </a:extLst>
          </p:cNvPr>
          <p:cNvSpPr txBox="1"/>
          <p:nvPr/>
        </p:nvSpPr>
        <p:spPr>
          <a:xfrm>
            <a:off x="1483437" y="1625003"/>
            <a:ext cx="2049114" cy="1384995"/>
          </a:xfrm>
          <a:prstGeom prst="rect">
            <a:avLst/>
          </a:prstGeom>
          <a:noFill/>
        </p:spPr>
        <p:txBody>
          <a:bodyPr wrap="square">
            <a:spAutoFit/>
          </a:bodyPr>
          <a:lstStyle/>
          <a:p>
            <a:pPr algn="ctr"/>
            <a:r>
              <a:rPr lang="en-GB" sz="1200" i="1" dirty="0">
                <a:solidFill>
                  <a:schemeClr val="tx1"/>
                </a:solidFill>
              </a:rPr>
              <a:t>“Being a part of this ERG means I will get support with reaching my full potential as a future leader as well as empowering me to help and support others to reach their goals.”</a:t>
            </a:r>
          </a:p>
        </p:txBody>
      </p:sp>
      <p:sp>
        <p:nvSpPr>
          <p:cNvPr id="29" name="TextBox 28">
            <a:extLst>
              <a:ext uri="{FF2B5EF4-FFF2-40B4-BE49-F238E27FC236}">
                <a16:creationId xmlns:a16="http://schemas.microsoft.com/office/drawing/2014/main" id="{6179EB69-2003-E19E-9752-FCFA8C545596}"/>
              </a:ext>
            </a:extLst>
          </p:cNvPr>
          <p:cNvSpPr txBox="1"/>
          <p:nvPr/>
        </p:nvSpPr>
        <p:spPr>
          <a:xfrm>
            <a:off x="1531723" y="3332951"/>
            <a:ext cx="1952542" cy="1015663"/>
          </a:xfrm>
          <a:prstGeom prst="rect">
            <a:avLst/>
          </a:prstGeom>
          <a:noFill/>
        </p:spPr>
        <p:txBody>
          <a:bodyPr wrap="square">
            <a:spAutoFit/>
          </a:bodyPr>
          <a:lstStyle/>
          <a:p>
            <a:pPr algn="ctr"/>
            <a:r>
              <a:rPr lang="en-GB" sz="1200" i="1" dirty="0"/>
              <a:t>“As part of the ERG Group, I have a voice to share my midwifery experience, support fellow members, and serve as an advocate.”</a:t>
            </a:r>
          </a:p>
        </p:txBody>
      </p:sp>
      <p:pic>
        <p:nvPicPr>
          <p:cNvPr id="30" name="Graphic 29" descr="Speech with solid fill">
            <a:extLst>
              <a:ext uri="{FF2B5EF4-FFF2-40B4-BE49-F238E27FC236}">
                <a16:creationId xmlns:a16="http://schemas.microsoft.com/office/drawing/2014/main" id="{42321EE4-5E6F-A744-2C6C-4DA7524F2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054" y="4639763"/>
            <a:ext cx="914400" cy="914400"/>
          </a:xfrm>
          <a:prstGeom prst="rect">
            <a:avLst/>
          </a:prstGeom>
        </p:spPr>
      </p:pic>
      <p:sp>
        <p:nvSpPr>
          <p:cNvPr id="32" name="TextBox 31">
            <a:extLst>
              <a:ext uri="{FF2B5EF4-FFF2-40B4-BE49-F238E27FC236}">
                <a16:creationId xmlns:a16="http://schemas.microsoft.com/office/drawing/2014/main" id="{3C2AAB1A-A87D-6C31-1B6F-EFD4584E6238}"/>
              </a:ext>
            </a:extLst>
          </p:cNvPr>
          <p:cNvSpPr txBox="1"/>
          <p:nvPr/>
        </p:nvSpPr>
        <p:spPr>
          <a:xfrm>
            <a:off x="1620327" y="4754970"/>
            <a:ext cx="1775334" cy="830997"/>
          </a:xfrm>
          <a:prstGeom prst="rect">
            <a:avLst/>
          </a:prstGeom>
          <a:noFill/>
        </p:spPr>
        <p:txBody>
          <a:bodyPr wrap="square">
            <a:spAutoFit/>
          </a:bodyPr>
          <a:lstStyle/>
          <a:p>
            <a:pPr algn="ctr"/>
            <a:r>
              <a:rPr lang="en-GB" sz="1200" i="1" dirty="0"/>
              <a:t>“Being part of this ERG group means I get peer support and feel truly heard”.</a:t>
            </a:r>
          </a:p>
        </p:txBody>
      </p:sp>
      <p:pic>
        <p:nvPicPr>
          <p:cNvPr id="33" name="Graphic 32" descr="Speech with solid fill">
            <a:extLst>
              <a:ext uri="{FF2B5EF4-FFF2-40B4-BE49-F238E27FC236}">
                <a16:creationId xmlns:a16="http://schemas.microsoft.com/office/drawing/2014/main" id="{C4719626-751A-C821-CF69-A0DDC34463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1736" y="1410321"/>
            <a:ext cx="914400" cy="914400"/>
          </a:xfrm>
          <a:prstGeom prst="rect">
            <a:avLst/>
          </a:prstGeom>
        </p:spPr>
      </p:pic>
      <p:sp>
        <p:nvSpPr>
          <p:cNvPr id="35" name="TextBox 34">
            <a:extLst>
              <a:ext uri="{FF2B5EF4-FFF2-40B4-BE49-F238E27FC236}">
                <a16:creationId xmlns:a16="http://schemas.microsoft.com/office/drawing/2014/main" id="{8D97E613-A9E9-B918-376C-BDA0153EA214}"/>
              </a:ext>
            </a:extLst>
          </p:cNvPr>
          <p:cNvSpPr txBox="1"/>
          <p:nvPr/>
        </p:nvSpPr>
        <p:spPr>
          <a:xfrm>
            <a:off x="8048383" y="1625003"/>
            <a:ext cx="2309368" cy="1200329"/>
          </a:xfrm>
          <a:prstGeom prst="rect">
            <a:avLst/>
          </a:prstGeom>
          <a:noFill/>
        </p:spPr>
        <p:txBody>
          <a:bodyPr wrap="square">
            <a:spAutoFit/>
          </a:bodyPr>
          <a:lstStyle/>
          <a:p>
            <a:pPr algn="ctr"/>
            <a:r>
              <a:rPr lang="en-GB" sz="1200" i="1" dirty="0">
                <a:solidFill>
                  <a:schemeClr val="tx1"/>
                </a:solidFill>
              </a:rPr>
              <a:t>“Being part of this ERG group means I will get support with developing my leadership skills to achieve my goals while supporting and advocating for others to deliver equitable care.”</a:t>
            </a:r>
          </a:p>
        </p:txBody>
      </p:sp>
    </p:spTree>
    <p:extLst>
      <p:ext uri="{BB962C8B-B14F-4D97-AF65-F5344CB8AC3E}">
        <p14:creationId xmlns:p14="http://schemas.microsoft.com/office/powerpoint/2010/main" val="53692176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1367</Words>
  <Application>Microsoft Macintosh PowerPoint</Application>
  <PresentationFormat>Widescreen</PresentationFormat>
  <Paragraphs>91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 Neue</vt:lpstr>
      <vt:lpstr>Wingdings</vt:lpstr>
      <vt:lpstr>1_Office Theme</vt:lpstr>
      <vt:lpstr>South East Region  Maternity and Neonatal Ethnic Minority Workforce - Expert Reference Group</vt:lpstr>
      <vt:lpstr>PowerPoint Presentation</vt:lpstr>
      <vt:lpstr>What have we achieved after one year </vt:lpstr>
      <vt:lpstr>Strategy creation </vt:lpstr>
      <vt:lpstr>How do we support them?  </vt:lpstr>
      <vt:lpstr>Support offer  </vt:lpstr>
      <vt:lpstr>Cultural transformation: Real-time intervention for ERG members based on their feedback  </vt:lpstr>
      <vt:lpstr>Feedback from our experts  </vt:lpstr>
      <vt:lpstr>What it means to be part of this ERG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East Region  Maternity and Neonatal Ethnic Minority Workforce- Expert Reference Group</dc:title>
  <dc:creator>Cavita Chapman</dc:creator>
  <cp:lastModifiedBy>Steve</cp:lastModifiedBy>
  <cp:revision>26</cp:revision>
  <dcterms:created xsi:type="dcterms:W3CDTF">2024-11-08T18:53:44Z</dcterms:created>
  <dcterms:modified xsi:type="dcterms:W3CDTF">2024-11-21T13:11:28Z</dcterms:modified>
</cp:coreProperties>
</file>